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311" r:id="rId3"/>
    <p:sldId id="289" r:id="rId4"/>
    <p:sldId id="290" r:id="rId5"/>
    <p:sldId id="315" r:id="rId6"/>
    <p:sldId id="309" r:id="rId7"/>
    <p:sldId id="292" r:id="rId8"/>
    <p:sldId id="312" r:id="rId9"/>
    <p:sldId id="313" r:id="rId10"/>
    <p:sldId id="314" r:id="rId11"/>
    <p:sldId id="301" r:id="rId12"/>
    <p:sldId id="295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28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99CB3-4E45-4A70-9026-E532E847DD1A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6660E-1AF9-4EAB-90B3-91F52DCF3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CDE7-B6E2-4F25-B0BC-9EB0F7E34A70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8193-A913-419E-88E2-EE61D50F0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CDE7-B6E2-4F25-B0BC-9EB0F7E34A70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8193-A913-419E-88E2-EE61D50F0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CDE7-B6E2-4F25-B0BC-9EB0F7E34A70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8193-A913-419E-88E2-EE61D50F0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CDE7-B6E2-4F25-B0BC-9EB0F7E34A70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8193-A913-419E-88E2-EE61D50F0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CDE7-B6E2-4F25-B0BC-9EB0F7E34A70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8193-A913-419E-88E2-EE61D50F0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CDE7-B6E2-4F25-B0BC-9EB0F7E34A70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8193-A913-419E-88E2-EE61D50F0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CDE7-B6E2-4F25-B0BC-9EB0F7E34A70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8193-A913-419E-88E2-EE61D50F0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CDE7-B6E2-4F25-B0BC-9EB0F7E34A70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8193-A913-419E-88E2-EE61D50F0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CDE7-B6E2-4F25-B0BC-9EB0F7E34A70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8193-A913-419E-88E2-EE61D50F0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CDE7-B6E2-4F25-B0BC-9EB0F7E34A70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8193-A913-419E-88E2-EE61D50F0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CDE7-B6E2-4F25-B0BC-9EB0F7E34A70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8193-A913-419E-88E2-EE61D50F0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ECDE7-B6E2-4F25-B0BC-9EB0F7E34A70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38193-A913-419E-88E2-EE61D50F0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ka-GE" sz="1800" b="1" i="1" dirty="0"/>
              <a:t>ივ. ჯავახიშვილის სახელობის თბილისის სახელმწიფო უნივერსიტეტი</a:t>
            </a:r>
            <a:br>
              <a:rPr lang="ka-GE" sz="1800" b="1" i="1" dirty="0"/>
            </a:br>
            <a:r>
              <a:rPr lang="ka-GE" sz="1800" b="1" i="1" dirty="0"/>
              <a:t>ზუსტ და საბუნებისმეტყველო მეცნიერებათა ფაკულტეტი</a:t>
            </a:r>
            <a:br>
              <a:rPr lang="ka-GE" sz="1800" b="1" i="1" dirty="0"/>
            </a:br>
            <a:r>
              <a:rPr lang="ka-GE" sz="1800" b="1" i="1" dirty="0"/>
              <a:t>ბიოლოგიის დეპარტამენტი</a:t>
            </a:r>
            <a:br>
              <a:rPr lang="ka-GE" sz="1800" dirty="0"/>
            </a:br>
            <a:br>
              <a:rPr lang="ka-GE" sz="1800" b="1" dirty="0"/>
            </a:br>
            <a:r>
              <a:rPr lang="ka-GE" sz="1800" b="1" dirty="0"/>
              <a:t>უჯრედული და  მოლეკულური  ბიოლოგიის კათედრა</a:t>
            </a:r>
            <a:br>
              <a:rPr lang="ka-GE" sz="1800" b="1" dirty="0"/>
            </a:br>
            <a:br>
              <a:rPr lang="ka-GE" sz="1800" b="1" dirty="0"/>
            </a:br>
            <a:br>
              <a:rPr lang="ka-GE" sz="1800" b="1" dirty="0"/>
            </a:br>
            <a:br>
              <a:rPr lang="ka-GE" sz="1800" b="1" dirty="0"/>
            </a:br>
            <a:endParaRPr lang="en-US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7924800" cy="838200"/>
          </a:xfrm>
        </p:spPr>
        <p:txBody>
          <a:bodyPr>
            <a:noAutofit/>
          </a:bodyPr>
          <a:lstStyle/>
          <a:p>
            <a:r>
              <a:rPr lang="ka-GE" sz="2000" b="1" i="1" dirty="0">
                <a:solidFill>
                  <a:schemeClr val="tx1"/>
                </a:solidFill>
              </a:rPr>
              <a:t>ცხიმოვანი მჟავების რაოდენობრივი და თვისობრივი  ცვლილებების შესწავლა  პროსტატის  სიმსივნურ   ქსოვილში</a:t>
            </a:r>
            <a:endParaRPr lang="en-US" sz="2000" b="1" i="1" dirty="0">
              <a:solidFill>
                <a:schemeClr val="tx1"/>
              </a:solidFill>
            </a:endParaRPr>
          </a:p>
          <a:p>
            <a:r>
              <a:rPr lang="ka-GE" sz="2000" b="1" dirty="0">
                <a:solidFill>
                  <a:srgbClr val="FF0000"/>
                </a:solidFill>
              </a:rPr>
              <a:t> </a:t>
            </a:r>
            <a:endParaRPr lang="en-US" sz="2000" b="1" dirty="0">
              <a:solidFill>
                <a:srgbClr val="FF0000"/>
              </a:solidFill>
            </a:endParaRPr>
          </a:p>
          <a:p>
            <a:endParaRPr lang="ka-GE" sz="2000" b="1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404DF8-0A20-47CC-9879-308F170B4F60}"/>
              </a:ext>
            </a:extLst>
          </p:cNvPr>
          <p:cNvSpPr txBox="1"/>
          <p:nvPr/>
        </p:nvSpPr>
        <p:spPr>
          <a:xfrm>
            <a:off x="1066800" y="3810000"/>
            <a:ext cx="7543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/>
              <a:t>IV</a:t>
            </a:r>
            <a:r>
              <a:rPr lang="ka-GE" b="1" i="1" dirty="0"/>
              <a:t> კურსის ბაკალავრიატის სტუდენტი </a:t>
            </a:r>
          </a:p>
          <a:p>
            <a:pPr algn="r"/>
            <a:endParaRPr lang="ka-GE" sz="2000" b="1" i="1" dirty="0"/>
          </a:p>
          <a:p>
            <a:pPr algn="r"/>
            <a:r>
              <a:rPr lang="ka-GE" sz="2000" b="1" dirty="0"/>
              <a:t>ნინო მიქაია</a:t>
            </a:r>
          </a:p>
          <a:p>
            <a:endParaRPr lang="ka-GE" b="1" dirty="0"/>
          </a:p>
          <a:p>
            <a:endParaRPr lang="ka-GE" b="1" dirty="0"/>
          </a:p>
          <a:p>
            <a:pPr algn="r"/>
            <a:r>
              <a:rPr lang="ka-GE" sz="2000" b="1" i="1" dirty="0"/>
              <a:t>ხელმძღვანელები </a:t>
            </a:r>
            <a:r>
              <a:rPr lang="ka-GE" sz="2000" b="1" i="1"/>
              <a:t>:  ბ</a:t>
            </a:r>
            <a:r>
              <a:rPr lang="ka-GE" sz="2000" b="1" i="1" dirty="0"/>
              <a:t>.მ.დ. პროფ.  ნ. კოტრიკაძე</a:t>
            </a:r>
          </a:p>
          <a:p>
            <a:pPr algn="r"/>
            <a:r>
              <a:rPr lang="ka-GE" sz="2000" b="1" i="1" dirty="0"/>
              <a:t>ბ.დ.  მ. ალიბეგაშვილი</a:t>
            </a:r>
            <a:endParaRPr lang="en-US" sz="2000" b="1" i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5EACEEE-045C-415D-B181-68C5517695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28600"/>
            <a:ext cx="6231709" cy="4724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A2D623B-4339-49CE-8F0E-4928A0220C4B}"/>
              </a:ext>
            </a:extLst>
          </p:cNvPr>
          <p:cNvSpPr/>
          <p:nvPr/>
        </p:nvSpPr>
        <p:spPr>
          <a:xfrm>
            <a:off x="533400" y="5027474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1600" dirty="0"/>
              <a:t>სურ.1  პროსტატის სიმსივნეებით დაავადებული მამაკაცების </a:t>
            </a:r>
            <a:r>
              <a:rPr lang="en-GB" sz="1600" dirty="0"/>
              <a:t> </a:t>
            </a:r>
            <a:r>
              <a:rPr lang="ka-GE" sz="1600" dirty="0"/>
              <a:t>სიმსივნური  </a:t>
            </a:r>
          </a:p>
          <a:p>
            <a:r>
              <a:rPr lang="ka-GE" sz="1600" dirty="0"/>
              <a:t>              ქსოვილიდან  გამოყოფილ  ცხიმოვანი მჟავების</a:t>
            </a:r>
            <a:r>
              <a:rPr lang="en-GB" sz="1600" dirty="0"/>
              <a:t> </a:t>
            </a:r>
            <a:r>
              <a:rPr lang="ka-GE" sz="1600" b="1" dirty="0"/>
              <a:t>საერთო რაოდენობაში    </a:t>
            </a:r>
          </a:p>
          <a:p>
            <a:r>
              <a:rPr lang="ka-GE" sz="1600" b="1" dirty="0"/>
              <a:t>              თავისუფალი  უჯერი  ცხიმოვანი   მჟავების</a:t>
            </a:r>
            <a:r>
              <a:rPr lang="ka-GE" sz="1600" dirty="0"/>
              <a:t>  რაოდენობის ცვლილება </a:t>
            </a:r>
            <a:endParaRPr lang="en-GB" sz="1600" dirty="0"/>
          </a:p>
          <a:p>
            <a:endParaRPr lang="en-GB" sz="2000" dirty="0"/>
          </a:p>
          <a:p>
            <a:r>
              <a:rPr lang="ka-GE" dirty="0"/>
              <a:t>1.</a:t>
            </a:r>
            <a:r>
              <a:rPr lang="en-GB" dirty="0"/>
              <a:t>    </a:t>
            </a:r>
            <a:r>
              <a:rPr lang="ka-GE" dirty="0"/>
              <a:t>კეთილთვისებიანი ქსოვილი</a:t>
            </a:r>
            <a:endParaRPr lang="en-GB" dirty="0"/>
          </a:p>
          <a:p>
            <a:r>
              <a:rPr lang="ka-GE" dirty="0"/>
              <a:t>2.</a:t>
            </a:r>
            <a:r>
              <a:rPr lang="en-GB" dirty="0"/>
              <a:t>    </a:t>
            </a:r>
            <a:r>
              <a:rPr lang="ka-GE" dirty="0"/>
              <a:t>ავთვისებიანი ქსოვილი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3453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F6EC3A1D-7760-41F1-BC1D-66BF84DBBB1C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5" y="24765"/>
            <a:ext cx="5732145" cy="622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A105E50-8912-4011-98B1-857E64832749}"/>
              </a:ext>
            </a:extLst>
          </p:cNvPr>
          <p:cNvSpPr/>
          <p:nvPr/>
        </p:nvSpPr>
        <p:spPr>
          <a:xfrm>
            <a:off x="5715000" y="1219200"/>
            <a:ext cx="3429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ka-GE" sz="16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პროსტატის სიმსივნეებით დაავა-დებული მამაკაცებს სიმსივნურ ქსოვილში თავისუფალი ცხიმო-ვანი მჟავების </a:t>
            </a:r>
            <a:r>
              <a:rPr lang="ka-GE" sz="1600" b="1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საერთო რაოდე-ნობაში ცალკეული თავისუფალი უჯერი ცხიმოვანი მჟავების </a:t>
            </a:r>
            <a:r>
              <a:rPr lang="ka-GE" sz="16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ცვლი-ლება.</a:t>
            </a:r>
          </a:p>
          <a:p>
            <a:pPr algn="just">
              <a:spcAft>
                <a:spcPts val="0"/>
              </a:spcAft>
            </a:pPr>
            <a:endParaRPr lang="ka-GE" sz="1600" dirty="0"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a-GE" sz="16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კეთილთვისებიანი ქსოვილი</a:t>
            </a:r>
          </a:p>
          <a:p>
            <a:pPr algn="just">
              <a:spcAft>
                <a:spcPts val="0"/>
              </a:spcAft>
            </a:pPr>
            <a:r>
              <a:rPr lang="ka-GE" sz="16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ავთვისებიანი ქსოვილი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400" b="1" dirty="0"/>
              <a:t>დასკვნები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124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a-GE" sz="2000" dirty="0"/>
              <a:t>დაფიქსირებულ იქნა პროსტატის სიმსივნეების დროს ცხიმოვანი მჟავების მნიშვნელოვანი რაოდენობრივი ცვლილება, რაც შესაძლებელია გახდეს  პროსტატის პათოლოგიების განვითარების წინაპირობა.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000" dirty="0"/>
              <a:t>ცალკეული ცხიმოვანი მჟავების (უჯერი და ნაჯერი) რაოდენობის მკვეთრი შემცირება პროსტატის ავთვისებიანი სიმსივნის შემთხვევაში უნდა მიუთითებდეს სიმსივნური ქსოვილის უჯრედების როგორც მემბრანული, ასევე ზოგადად  ლიპიდური სპექტრის თვისობრივ ცვლილებაზე. </a:t>
            </a: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ka-GE" dirty="0"/>
              <a:t>მადლობთ ყურადღებისთვის!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DC519-503F-4FB1-A82C-E22F9BC72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400843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ka-GE" sz="2600" b="1" dirty="0"/>
              <a:t>სიმსივნური პათოლოგიების დროს ლიპიდების და კერძოდ ,ცხიმოვანი მჟავების  კვლევის აქტუალობას განაპირობებს შემდეგი ფაქტორები, როგორიცაა:</a:t>
            </a:r>
          </a:p>
          <a:p>
            <a:pPr marL="0" indent="0" algn="ctr">
              <a:buNone/>
            </a:pPr>
            <a:endParaRPr lang="ka-GE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ka-GE" sz="2400" b="1" dirty="0"/>
              <a:t>მათი მონაწილეობა სასიგნალო ცილების მოზიდვაში, ცილა-ცილოვან ურთიერთქმედებებსა და სიგნალების გადაცემაში;</a:t>
            </a:r>
          </a:p>
          <a:p>
            <a:pPr marL="0" indent="0">
              <a:buNone/>
            </a:pPr>
            <a:r>
              <a:rPr lang="ka-GE" sz="2400" b="1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400" b="1" dirty="0"/>
              <a:t>ლიპიდების დაშლის პროდუქტები წარმოადგენენ რა ბიოქტიურ მედიატორებს, არეგულირებენ მთელ რიგ კანცეროგენულ პროცესებს, როგორიცაა სიმსივნური უჯრედების ზრდა, მიგრაცია და მეტასტაზირება;</a:t>
            </a:r>
          </a:p>
          <a:p>
            <a:pPr>
              <a:buFont typeface="Wingdings" panose="05000000000000000000" pitchFamily="2" charset="2"/>
              <a:buChar char="Ø"/>
            </a:pPr>
            <a:endParaRPr lang="ka-GE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ka-GE" sz="2400" b="1" dirty="0"/>
              <a:t>ნაჯერი  და უჯერი ცხიმოვანი მჟავების თანაფარდობის ცვლილება პოტენციურად აინჰიბირებს ქიმიოთერაპიული მედიკამენტების შეწოვას;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186073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8077200" cy="2971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ka-GE" sz="2400" b="1" dirty="0"/>
              <a:t>საბაკალავრო  ნაშრომის  მიზანს  წარმოადგენდა</a:t>
            </a:r>
            <a:r>
              <a:rPr lang="ka-GE" sz="2000" b="1" dirty="0"/>
              <a:t>:</a:t>
            </a:r>
          </a:p>
          <a:p>
            <a:endParaRPr lang="ka-GE" sz="2000" b="1" dirty="0"/>
          </a:p>
          <a:p>
            <a:pPr marL="0" indent="0" algn="just">
              <a:buNone/>
            </a:pPr>
            <a:r>
              <a:rPr lang="ka-GE" sz="1800" b="1" dirty="0"/>
              <a:t>პროსტატის სიმსივნეებით (კეთილთვისებიანი, ავთვისებიანი) დაავადე-ბული მამაკაცების სიმსივნური ქსოვილიდან გამოყოფილი თავისუფალი ცხიმოვანი მჟავების სპექტრის შესწავლა,</a:t>
            </a:r>
          </a:p>
          <a:p>
            <a:pPr marL="0" indent="0" algn="just">
              <a:buNone/>
            </a:pPr>
            <a:r>
              <a:rPr lang="ka-GE" sz="1800" dirty="0"/>
              <a:t>რამეთუ ცხიმოვანი მჟავები მონაწილეობენ მრავალ ბიოქიმიურ პროცესებში სიმსივნური პათოლოგიების დროს, ცვლიან მემბრანის სტრუქტურას და  მის ფუნქციონალურ მდგომარეობას. </a:t>
            </a:r>
            <a:endParaRPr lang="en-US" sz="1800" dirty="0"/>
          </a:p>
          <a:p>
            <a:pPr>
              <a:buNone/>
            </a:pPr>
            <a:endParaRPr lang="ka-GE" sz="2000" b="1" dirty="0"/>
          </a:p>
          <a:p>
            <a:pPr>
              <a:buFont typeface="Wingdings" pitchFamily="2" charset="2"/>
              <a:buChar char="Ø"/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200" b="1" dirty="0"/>
              <a:t>კვლევის მასალა  და მეთოდები</a:t>
            </a:r>
            <a:endParaRPr lang="en-US" sz="2200" b="1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152400" y="1600200"/>
            <a:ext cx="8991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ka-GE" sz="2000" b="1" i="1" dirty="0"/>
              <a:t>	კვლევის მასალას   წარმოადგენდა : </a:t>
            </a:r>
          </a:p>
          <a:p>
            <a:pPr>
              <a:buNone/>
            </a:pPr>
            <a:r>
              <a:rPr lang="ka-GE" sz="2000" b="1" dirty="0"/>
              <a:t>	პროსტატის კეთილთვისებიანი ჰიპერპლაზიითა და ადენოკარცინომით დაავადებული მამაკაცების სიმსივნური ქსოვილი და ქსოვილიდან მიღებული  ლიპიდები;</a:t>
            </a:r>
          </a:p>
          <a:p>
            <a:pPr>
              <a:buNone/>
            </a:pPr>
            <a:endParaRPr lang="ka-GE" sz="2000" b="1" dirty="0"/>
          </a:p>
          <a:p>
            <a:pPr>
              <a:buNone/>
            </a:pPr>
            <a:r>
              <a:rPr lang="ka-GE" sz="2000" b="1" dirty="0"/>
              <a:t>	</a:t>
            </a:r>
            <a:r>
              <a:rPr lang="ka-GE" sz="2000" b="1" i="1" dirty="0"/>
              <a:t>ლიპიდების გამოსაყოფად გამოყენებული იქნა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000" b="1" dirty="0"/>
              <a:t>ფოლჩის მეთოდი;</a:t>
            </a:r>
          </a:p>
          <a:p>
            <a:pPr>
              <a:buNone/>
            </a:pPr>
            <a:r>
              <a:rPr lang="ka-GE" sz="2000" b="1" dirty="0"/>
              <a:t>     </a:t>
            </a:r>
          </a:p>
          <a:p>
            <a:pPr>
              <a:buNone/>
            </a:pPr>
            <a:r>
              <a:rPr lang="ka-GE" sz="2000" b="1" dirty="0"/>
              <a:t> </a:t>
            </a:r>
            <a:r>
              <a:rPr lang="ka-GE" sz="2000" b="1" i="1" dirty="0"/>
              <a:t>ცხიმოვანი მჟავების შესასწავლად  გამოყენებული იქნა 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/>
              <a:t>  </a:t>
            </a:r>
            <a:r>
              <a:rPr lang="ka-GE" sz="2000" b="1" dirty="0"/>
              <a:t>მაღალეფექტური თხევადი  ქრომატოგრაფია  </a:t>
            </a:r>
            <a:r>
              <a:rPr lang="en-GB" sz="2000" b="1" dirty="0"/>
              <a:t>( HPLC);</a:t>
            </a:r>
            <a:r>
              <a:rPr lang="ka-GE" sz="2000" b="1" dirty="0"/>
              <a:t> </a:t>
            </a:r>
            <a:r>
              <a:rPr lang="en-US" sz="2000" b="1" dirty="0"/>
              <a:t>    </a:t>
            </a:r>
            <a:endParaRPr lang="ka-GE" sz="2000" b="1" dirty="0"/>
          </a:p>
          <a:p>
            <a:pPr>
              <a:buNone/>
            </a:pPr>
            <a:r>
              <a:rPr lang="ka-GE" sz="2000" b="1" dirty="0"/>
              <a:t>	</a:t>
            </a:r>
            <a:endParaRPr lang="ka-GE" sz="20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b="1" dirty="0"/>
          </a:p>
          <a:p>
            <a:pPr>
              <a:buNone/>
            </a:pPr>
            <a:r>
              <a:rPr lang="ka-GE" sz="2000" b="1" dirty="0"/>
              <a:t>	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ka-GE" sz="2000" b="1" dirty="0"/>
              <a:t>.</a:t>
            </a:r>
          </a:p>
          <a:p>
            <a:pPr>
              <a:lnSpc>
                <a:spcPct val="150000"/>
              </a:lnSpc>
            </a:pPr>
            <a:endParaRPr lang="ka-GE" sz="2000" dirty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ACC88-4F14-4294-B143-163D7E2C7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ka-GE" sz="2000" b="1" i="1" dirty="0"/>
              <a:t>შესწავლილი იქნა უჯერი და ნაჯერი ცხიმოვანი მჟავები</a:t>
            </a:r>
            <a:r>
              <a:rPr lang="en-US" sz="2000" b="1" i="1" dirty="0"/>
              <a:t>, </a:t>
            </a:r>
            <a:r>
              <a:rPr lang="ka-GE" sz="2000" b="1" i="1" dirty="0"/>
              <a:t>კერძოდ</a:t>
            </a:r>
            <a:r>
              <a:rPr lang="en-US" sz="2000" b="1" i="1" dirty="0"/>
              <a:t>:</a:t>
            </a:r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r>
              <a:rPr lang="ka-GE" sz="2000" b="1" i="1" dirty="0"/>
              <a:t> ნაჯერი ცხიმოვანი მჟავებიდან:</a:t>
            </a:r>
            <a:endParaRPr lang="en-US" sz="2000" b="1" i="1" dirty="0"/>
          </a:p>
          <a:p>
            <a:pPr marL="0" indent="0">
              <a:buNone/>
            </a:pPr>
            <a:endParaRPr lang="en-US" sz="2000" b="1" i="1" dirty="0"/>
          </a:p>
          <a:p>
            <a:pPr marL="1031875" indent="-461963">
              <a:buFont typeface="Wingdings" panose="05000000000000000000" pitchFamily="2" charset="2"/>
              <a:buChar char="Ø"/>
            </a:pPr>
            <a:r>
              <a:rPr lang="ka-GE" sz="2000" dirty="0"/>
              <a:t> </a:t>
            </a:r>
            <a:r>
              <a:rPr lang="ka-GE" sz="2000" b="1" i="1" dirty="0"/>
              <a:t>ლაურინის მჟავა (</a:t>
            </a:r>
            <a:r>
              <a:rPr lang="en-GB" sz="2000" b="1" i="1" dirty="0"/>
              <a:t>C</a:t>
            </a:r>
            <a:r>
              <a:rPr lang="en-GB" sz="2000" b="1" i="1" baseline="-25000" dirty="0"/>
              <a:t>12:0</a:t>
            </a:r>
            <a:r>
              <a:rPr lang="en-GB" sz="2000" b="1" i="1" dirty="0"/>
              <a:t>)</a:t>
            </a:r>
            <a:r>
              <a:rPr lang="en-US" sz="2000" b="1" i="1" dirty="0"/>
              <a:t>;</a:t>
            </a:r>
          </a:p>
          <a:p>
            <a:pPr marL="1031875" indent="-461963">
              <a:buFont typeface="Wingdings" panose="05000000000000000000" pitchFamily="2" charset="2"/>
              <a:buChar char="Ø"/>
            </a:pPr>
            <a:r>
              <a:rPr lang="ka-GE" sz="2000" b="1" i="1" dirty="0"/>
              <a:t> მირისტინის (</a:t>
            </a:r>
            <a:r>
              <a:rPr lang="en-GB" sz="2000" b="1" i="1" dirty="0"/>
              <a:t>C</a:t>
            </a:r>
            <a:r>
              <a:rPr lang="en-GB" sz="2000" b="1" i="1" baseline="-25000" dirty="0"/>
              <a:t>14:0</a:t>
            </a:r>
            <a:r>
              <a:rPr lang="en-GB" sz="2000" b="1" i="1" dirty="0"/>
              <a:t>)</a:t>
            </a:r>
            <a:r>
              <a:rPr lang="en-US" sz="2000" b="1" i="1" dirty="0"/>
              <a:t>;</a:t>
            </a:r>
            <a:r>
              <a:rPr lang="ka-GE" sz="2000" b="1" i="1" dirty="0"/>
              <a:t> </a:t>
            </a:r>
            <a:endParaRPr lang="en-US" sz="2000" b="1" i="1" dirty="0"/>
          </a:p>
          <a:p>
            <a:pPr marL="1031875" indent="-461963">
              <a:buFont typeface="Wingdings" panose="05000000000000000000" pitchFamily="2" charset="2"/>
              <a:buChar char="Ø"/>
            </a:pPr>
            <a:r>
              <a:rPr lang="ka-GE" sz="2000" b="1" i="1" dirty="0"/>
              <a:t> პალმიტინის (</a:t>
            </a:r>
            <a:r>
              <a:rPr lang="en-GB" sz="2000" b="1" i="1" dirty="0"/>
              <a:t>C</a:t>
            </a:r>
            <a:r>
              <a:rPr lang="en-GB" sz="2000" b="1" i="1" baseline="-25000" dirty="0"/>
              <a:t>16:0</a:t>
            </a:r>
            <a:r>
              <a:rPr lang="en-GB" sz="2000" b="1" i="1" dirty="0"/>
              <a:t>)</a:t>
            </a:r>
            <a:r>
              <a:rPr lang="en-US" sz="2000" b="1" i="1" dirty="0"/>
              <a:t>;</a:t>
            </a:r>
            <a:r>
              <a:rPr lang="ka-GE" sz="2000" b="1" i="1" dirty="0"/>
              <a:t>  </a:t>
            </a:r>
            <a:endParaRPr lang="en-US" sz="2000" b="1" i="1" dirty="0"/>
          </a:p>
          <a:p>
            <a:pPr marL="1031875" indent="-461963">
              <a:buFont typeface="Wingdings" panose="05000000000000000000" pitchFamily="2" charset="2"/>
              <a:buChar char="Ø"/>
            </a:pPr>
            <a:r>
              <a:rPr lang="ka-GE" sz="2000" b="1" i="1" dirty="0"/>
              <a:t> სტეარინის მჟავა (</a:t>
            </a:r>
            <a:r>
              <a:rPr lang="en-GB" sz="2000" b="1" i="1" dirty="0"/>
              <a:t>C</a:t>
            </a:r>
            <a:r>
              <a:rPr lang="en-GB" sz="2000" b="1" i="1" baseline="-25000" dirty="0"/>
              <a:t>18:0</a:t>
            </a:r>
            <a:r>
              <a:rPr lang="en-GB" sz="2000" b="1" i="1" dirty="0"/>
              <a:t>)</a:t>
            </a:r>
          </a:p>
          <a:p>
            <a:pPr marL="1031875" indent="-461963">
              <a:buFont typeface="Wingdings" panose="05000000000000000000" pitchFamily="2" charset="2"/>
              <a:buChar char="Ø"/>
            </a:pPr>
            <a:endParaRPr lang="en-GB" sz="2000" b="1" i="1" dirty="0"/>
          </a:p>
          <a:p>
            <a:pPr marL="569912" indent="0">
              <a:buNone/>
            </a:pPr>
            <a:r>
              <a:rPr lang="ka-GE" sz="2000" b="1" i="1" dirty="0"/>
              <a:t>უჯერი ცხიმოვანი მჟავები:</a:t>
            </a:r>
            <a:endParaRPr lang="en-US" sz="2000" b="1" i="1" dirty="0"/>
          </a:p>
          <a:p>
            <a:pPr marL="569912" indent="0">
              <a:buNone/>
            </a:pPr>
            <a:endParaRPr lang="en-US" sz="2000" b="1" i="1" dirty="0"/>
          </a:p>
          <a:p>
            <a:pPr marL="912812">
              <a:buFont typeface="Wingdings" panose="05000000000000000000" pitchFamily="2" charset="2"/>
              <a:buChar char="Ø"/>
            </a:pPr>
            <a:r>
              <a:rPr lang="ka-GE" sz="2000" b="1" i="1" dirty="0"/>
              <a:t> ოლეინის (</a:t>
            </a:r>
            <a:r>
              <a:rPr lang="en-GB" sz="2000" b="1" i="1" dirty="0"/>
              <a:t>C</a:t>
            </a:r>
            <a:r>
              <a:rPr lang="en-GB" sz="2000" b="1" i="1" baseline="-25000" dirty="0"/>
              <a:t>18:1</a:t>
            </a:r>
            <a:r>
              <a:rPr lang="en-GB" sz="2000" b="1" i="1" dirty="0"/>
              <a:t>)</a:t>
            </a:r>
            <a:r>
              <a:rPr lang="ka-GE" sz="2000" b="1" i="1" dirty="0"/>
              <a:t>, </a:t>
            </a:r>
            <a:endParaRPr lang="en-US" sz="2000" b="1" i="1" dirty="0"/>
          </a:p>
          <a:p>
            <a:pPr marL="912812">
              <a:buFont typeface="Wingdings" panose="05000000000000000000" pitchFamily="2" charset="2"/>
              <a:buChar char="Ø"/>
            </a:pPr>
            <a:r>
              <a:rPr lang="ka-GE" sz="2000" b="1" i="1" dirty="0"/>
              <a:t>ლინოლის (</a:t>
            </a:r>
            <a:r>
              <a:rPr lang="en-GB" sz="2000" b="1" i="1" dirty="0"/>
              <a:t>C</a:t>
            </a:r>
            <a:r>
              <a:rPr lang="en-GB" sz="2000" b="1" i="1" baseline="-25000" dirty="0"/>
              <a:t>18:2</a:t>
            </a:r>
            <a:r>
              <a:rPr lang="en-GB" sz="2000" b="1" i="1" dirty="0"/>
              <a:t>)</a:t>
            </a:r>
            <a:r>
              <a:rPr lang="ka-GE" sz="2000" b="1" i="1" dirty="0"/>
              <a:t>, </a:t>
            </a:r>
            <a:endParaRPr lang="en-US" sz="2000" b="1" i="1" dirty="0"/>
          </a:p>
          <a:p>
            <a:pPr marL="912812">
              <a:buFont typeface="Wingdings" panose="05000000000000000000" pitchFamily="2" charset="2"/>
              <a:buChar char="Ø"/>
            </a:pPr>
            <a:r>
              <a:rPr lang="ka-GE" sz="2000" b="1" i="1" dirty="0"/>
              <a:t>ლინოლენისა (</a:t>
            </a:r>
            <a:r>
              <a:rPr lang="en-GB" sz="2000" b="1" i="1" dirty="0"/>
              <a:t>C</a:t>
            </a:r>
            <a:r>
              <a:rPr lang="en-GB" sz="2000" b="1" i="1" baseline="-25000" dirty="0"/>
              <a:t>18:3</a:t>
            </a:r>
            <a:r>
              <a:rPr lang="en-GB" sz="2000" b="1" i="1" dirty="0"/>
              <a:t>)</a:t>
            </a:r>
            <a:r>
              <a:rPr lang="ka-GE" sz="2000" b="1" i="1" dirty="0"/>
              <a:t>,</a:t>
            </a:r>
            <a:endParaRPr lang="en-US" sz="2000" b="1" i="1" dirty="0"/>
          </a:p>
          <a:p>
            <a:pPr marL="912812">
              <a:buFont typeface="Wingdings" panose="05000000000000000000" pitchFamily="2" charset="2"/>
              <a:buChar char="Ø"/>
            </a:pPr>
            <a:r>
              <a:rPr lang="ka-GE" sz="2000" b="1" i="1" dirty="0"/>
              <a:t> არაქიდონის (</a:t>
            </a:r>
            <a:r>
              <a:rPr lang="en-GB" sz="2000" b="1" i="1" dirty="0"/>
              <a:t>C</a:t>
            </a:r>
            <a:r>
              <a:rPr lang="en-GB" sz="2000" b="1" i="1" baseline="-25000" dirty="0"/>
              <a:t>20:0</a:t>
            </a:r>
            <a:r>
              <a:rPr lang="en-GB" sz="2000" b="1" i="1" dirty="0"/>
              <a:t>)</a:t>
            </a:r>
            <a:r>
              <a:rPr lang="ka-GE" sz="2000" b="1" i="1" dirty="0"/>
              <a:t>,</a:t>
            </a:r>
            <a:endParaRPr lang="en-US" sz="2000" b="1" i="1" dirty="0"/>
          </a:p>
          <a:p>
            <a:pPr marL="912812">
              <a:buFont typeface="Wingdings" panose="05000000000000000000" pitchFamily="2" charset="2"/>
              <a:buChar char="Ø"/>
            </a:pPr>
            <a:r>
              <a:rPr lang="ka-GE" sz="2000" b="1" i="1" dirty="0"/>
              <a:t> დიკოზანოიდისა (</a:t>
            </a:r>
            <a:r>
              <a:rPr lang="en-GB" sz="2000" b="1" i="1" dirty="0"/>
              <a:t>C</a:t>
            </a:r>
            <a:r>
              <a:rPr lang="en-GB" sz="2000" b="1" i="1" baseline="-25000" dirty="0"/>
              <a:t>22:0</a:t>
            </a:r>
            <a:r>
              <a:rPr lang="en-GB" sz="2000" b="1" i="1" dirty="0"/>
              <a:t>)  </a:t>
            </a:r>
            <a:endParaRPr lang="en-US" sz="2000" b="1" i="1" dirty="0"/>
          </a:p>
          <a:p>
            <a:pPr marL="912812">
              <a:buFont typeface="Wingdings" panose="05000000000000000000" pitchFamily="2" charset="2"/>
              <a:buChar char="Ø"/>
            </a:pPr>
            <a:r>
              <a:rPr lang="ka-GE" sz="2000" b="1" i="1" dirty="0"/>
              <a:t> ლიგნოცერინის მჟავა (</a:t>
            </a:r>
            <a:r>
              <a:rPr lang="en-GB" sz="2000" b="1" i="1" dirty="0"/>
              <a:t>C</a:t>
            </a:r>
            <a:r>
              <a:rPr lang="en-GB" sz="2000" b="1" i="1" baseline="-25000" dirty="0"/>
              <a:t>24:0</a:t>
            </a:r>
            <a:r>
              <a:rPr lang="en-GB" sz="2000" b="1" i="1" dirty="0"/>
              <a:t>)</a:t>
            </a:r>
            <a:r>
              <a:rPr lang="ka-GE" sz="2000" b="1" i="1" dirty="0"/>
              <a:t>, 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3366371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667000"/>
            <a:ext cx="8953500" cy="2057400"/>
          </a:xfrm>
        </p:spPr>
        <p:txBody>
          <a:bodyPr>
            <a:noAutofit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af-ZA" sz="2000" b="1" dirty="0">
                <a:latin typeface="AcadNusx" pitchFamily="2" charset="0"/>
              </a:rPr>
              <a:t>  </a:t>
            </a:r>
            <a:r>
              <a:rPr lang="ka-GE" sz="2000" b="1" dirty="0"/>
              <a:t>პაციენტებს უტარდებოდათ   პროსტატის</a:t>
            </a:r>
            <a:r>
              <a:rPr lang="en-US" sz="2000" b="1" dirty="0"/>
              <a:t> </a:t>
            </a:r>
            <a:r>
              <a:rPr lang="ka-GE" sz="2000" b="1" dirty="0"/>
              <a:t>რექტალური, </a:t>
            </a:r>
            <a:r>
              <a:rPr lang="en-US" sz="2000" b="1" dirty="0"/>
              <a:t>  </a:t>
            </a:r>
            <a:r>
              <a:rPr lang="ka-GE" sz="2000" b="1" dirty="0"/>
              <a:t>ჰისტო-</a:t>
            </a:r>
          </a:p>
          <a:p>
            <a:pPr marL="0" indent="0">
              <a:buNone/>
            </a:pPr>
            <a:r>
              <a:rPr lang="ka-GE" sz="2000" b="1" dirty="0"/>
              <a:t>       მორფოლოგიური</a:t>
            </a:r>
            <a:r>
              <a:rPr lang="en-US" sz="2000" b="1" dirty="0"/>
              <a:t> </a:t>
            </a:r>
            <a:r>
              <a:rPr lang="ka-GE" sz="2000" b="1" dirty="0"/>
              <a:t>   და</a:t>
            </a:r>
            <a:r>
              <a:rPr lang="en-US" sz="2000" b="1" dirty="0"/>
              <a:t> </a:t>
            </a:r>
            <a:r>
              <a:rPr lang="ka-GE" sz="2000" b="1" dirty="0"/>
              <a:t> </a:t>
            </a:r>
            <a:r>
              <a:rPr lang="en-US" sz="2000" b="1" dirty="0"/>
              <a:t> </a:t>
            </a:r>
            <a:r>
              <a:rPr lang="ka-GE" sz="2000" b="1" dirty="0"/>
              <a:t>ექოგრაფიული </a:t>
            </a:r>
            <a:r>
              <a:rPr lang="en-US" sz="2000" b="1" dirty="0"/>
              <a:t>    </a:t>
            </a:r>
            <a:r>
              <a:rPr lang="ka-GE" sz="2000" b="1" dirty="0"/>
              <a:t>გამოკვლევები</a:t>
            </a:r>
            <a:r>
              <a:rPr lang="en-US" sz="2000" b="1" dirty="0"/>
              <a:t>;</a:t>
            </a:r>
            <a:r>
              <a:rPr lang="af-ZA" sz="2000" b="1" dirty="0">
                <a:latin typeface="AcadNusx" pitchFamily="2" charset="0"/>
              </a:rPr>
              <a:t> </a:t>
            </a:r>
            <a:endParaRPr lang="ka-GE" sz="2000" b="1" dirty="0">
              <a:latin typeface="AcadNusx" pitchFamily="2" charset="0"/>
            </a:endParaRPr>
          </a:p>
          <a:p>
            <a:pPr marL="0" indent="0">
              <a:buNone/>
            </a:pPr>
            <a:endParaRPr lang="ka-GE" sz="2000" b="1" dirty="0">
              <a:latin typeface="AcadNusx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af-ZA" sz="2000" b="1" dirty="0">
                <a:latin typeface="AcadNusx" pitchFamily="2" charset="0"/>
              </a:rPr>
              <a:t>pacienteb</a:t>
            </a:r>
            <a:r>
              <a:rPr lang="ka-GE" sz="2000" b="1" dirty="0">
                <a:latin typeface="AcadNusx" pitchFamily="2" charset="0"/>
              </a:rPr>
              <a:t>ი</a:t>
            </a:r>
            <a:r>
              <a:rPr lang="af-ZA" sz="2000" b="1" dirty="0">
                <a:latin typeface="AcadNusx" pitchFamily="2" charset="0"/>
              </a:rPr>
              <a:t>s saSualo asaki  </a:t>
            </a:r>
            <a:r>
              <a:rPr lang="ka-GE" sz="2000" b="1" dirty="0">
                <a:latin typeface="AcadNusx" pitchFamily="2" charset="0"/>
              </a:rPr>
              <a:t>იყო</a:t>
            </a:r>
            <a:r>
              <a:rPr lang="af-ZA" sz="2000" b="1" dirty="0">
                <a:latin typeface="AcadNusx" pitchFamily="2" charset="0"/>
              </a:rPr>
              <a:t> 65-75  weli;</a:t>
            </a:r>
            <a:r>
              <a:rPr lang="ka-GE" sz="2000" b="1" dirty="0">
                <a:latin typeface="AcadNusx" pitchFamily="2" charset="0"/>
              </a:rPr>
              <a:t> </a:t>
            </a:r>
            <a:endParaRPr lang="af-ZA" sz="2000" b="1" dirty="0">
              <a:latin typeface="AcadNusx" pitchFamily="2" charset="0"/>
            </a:endParaRPr>
          </a:p>
          <a:p>
            <a:pPr marL="0" indent="0">
              <a:buNone/>
            </a:pPr>
            <a:r>
              <a:rPr lang="af-ZA" sz="2000" b="1" dirty="0">
                <a:latin typeface="AcadNusx" pitchFamily="2" charset="0"/>
              </a:rPr>
              <a:t>                                                                                         </a:t>
            </a:r>
          </a:p>
          <a:p>
            <a:pPr>
              <a:buFont typeface="Arial" charset="0"/>
              <a:buNone/>
            </a:pPr>
            <a:r>
              <a:rPr lang="af-ZA" sz="2000" b="1" dirty="0">
                <a:solidFill>
                  <a:srgbClr val="0070C0"/>
                </a:solidFill>
                <a:latin typeface="AcadNusx" pitchFamily="2" charset="0"/>
              </a:rPr>
              <a:t> </a:t>
            </a:r>
            <a:r>
              <a:rPr lang="ka-GE" sz="2000" b="1" dirty="0">
                <a:latin typeface="AcadNusx" pitchFamily="2" charset="0"/>
              </a:rPr>
              <a:t>  </a:t>
            </a:r>
            <a:r>
              <a:rPr lang="af-ZA" sz="2000" dirty="0">
                <a:latin typeface="AcadNusx" pitchFamily="2" charset="0"/>
              </a:rPr>
              <a:t>   </a:t>
            </a:r>
          </a:p>
          <a:p>
            <a:pPr>
              <a:buNone/>
            </a:pPr>
            <a:endParaRPr lang="af-ZA" sz="2000" b="1" dirty="0">
              <a:latin typeface="AcadNusx" pitchFamily="2" charset="0"/>
            </a:endParaRPr>
          </a:p>
          <a:p>
            <a:pPr>
              <a:buNone/>
            </a:pPr>
            <a:endParaRPr lang="af-ZA" sz="2000" dirty="0">
              <a:latin typeface="AcadNusx" pitchFamily="2" charset="0"/>
            </a:endParaRPr>
          </a:p>
          <a:p>
            <a:pPr>
              <a:buNone/>
            </a:pPr>
            <a:r>
              <a:rPr lang="af-ZA" sz="2000" dirty="0">
                <a:latin typeface="AcadNusx" pitchFamily="2" charset="0"/>
              </a:rPr>
              <a:t>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CE92176-B2EA-445C-B6AC-70A0AA98F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1154506"/>
            <a:ext cx="8763000" cy="1512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5306" tIns="32653" rIns="65306" bIns="32653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ka-GE" sz="2000" b="1" dirty="0"/>
              <a:t>დაავადების კლინიკური სტადიის </a:t>
            </a:r>
            <a:r>
              <a:rPr lang="en-GB" sz="2000" b="1" dirty="0"/>
              <a:t>    </a:t>
            </a:r>
            <a:r>
              <a:rPr lang="ka-GE" sz="2000" b="1" dirty="0"/>
              <a:t>დადგენა </a:t>
            </a:r>
            <a:r>
              <a:rPr lang="en-GB" sz="2000" b="1" dirty="0"/>
              <a:t>  </a:t>
            </a:r>
            <a:r>
              <a:rPr lang="ka-GE" sz="2000" b="1" dirty="0"/>
              <a:t>ხორციელდებოდა </a:t>
            </a:r>
            <a:endParaRPr lang="en-US" sz="2000" b="1" dirty="0"/>
          </a:p>
          <a:p>
            <a:pPr algn="just">
              <a:buFont typeface="Arial" pitchFamily="34" charset="0"/>
              <a:buNone/>
            </a:pPr>
            <a:r>
              <a:rPr lang="ka-GE" sz="2000" b="1" dirty="0"/>
              <a:t>      საქართველოს </a:t>
            </a:r>
            <a:r>
              <a:rPr lang="en-US" sz="2000" b="1" dirty="0"/>
              <a:t> </a:t>
            </a:r>
            <a:r>
              <a:rPr lang="ka-GE" sz="2000" b="1" dirty="0"/>
              <a:t>ა. წულუკიძის </a:t>
            </a:r>
            <a:r>
              <a:rPr lang="en-GB" sz="2000" b="1" dirty="0"/>
              <a:t>  </a:t>
            </a:r>
            <a:r>
              <a:rPr lang="ka-GE" sz="2000" b="1" dirty="0"/>
              <a:t>სახელობის </a:t>
            </a:r>
            <a:r>
              <a:rPr lang="en-GB" sz="2000" b="1" dirty="0"/>
              <a:t>  </a:t>
            </a:r>
            <a:r>
              <a:rPr lang="ka-GE" sz="2000" b="1" dirty="0"/>
              <a:t>უროლოგიის </a:t>
            </a:r>
            <a:r>
              <a:rPr lang="en-US" sz="2000" b="1" dirty="0"/>
              <a:t>   </a:t>
            </a:r>
            <a:r>
              <a:rPr lang="ka-GE" sz="2000" b="1" dirty="0"/>
              <a:t>ეროვნულ </a:t>
            </a:r>
            <a:r>
              <a:rPr lang="en-US" sz="2000" b="1" dirty="0"/>
              <a:t>                   </a:t>
            </a:r>
            <a:r>
              <a:rPr lang="ka-GE" sz="2000" b="1" dirty="0"/>
              <a:t>         </a:t>
            </a:r>
          </a:p>
          <a:p>
            <a:pPr algn="just">
              <a:buFont typeface="Arial" pitchFamily="34" charset="0"/>
              <a:buNone/>
            </a:pPr>
            <a:r>
              <a:rPr lang="ka-GE" sz="2000" b="1" dirty="0"/>
              <a:t>      ცენტრში</a:t>
            </a:r>
            <a:r>
              <a:rPr lang="en-US" sz="2000" b="1" dirty="0"/>
              <a:t>;</a:t>
            </a:r>
          </a:p>
          <a:p>
            <a:pPr algn="just">
              <a:buFont typeface="Arial" pitchFamily="34" charset="0"/>
              <a:buNone/>
            </a:pPr>
            <a:endParaRPr lang="en-US" sz="1700" b="1" dirty="0"/>
          </a:p>
          <a:p>
            <a:pPr algn="just"/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3473623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1"/>
            <a:ext cx="8229600" cy="914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a-GE" sz="2400" b="1" dirty="0"/>
              <a:t>კვლევის შედეგები</a:t>
            </a:r>
            <a:endParaRPr lang="en-US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A24BCF7-4BEB-4346-903A-B2673EF518B6}"/>
              </a:ext>
            </a:extLst>
          </p:cNvPr>
          <p:cNvSpPr/>
          <p:nvPr/>
        </p:nvSpPr>
        <p:spPr>
          <a:xfrm>
            <a:off x="609600" y="4724400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1600" dirty="0"/>
              <a:t>სურ.1  პროსტატის სიმსივნეებით დაავადებული მამაკაცების </a:t>
            </a:r>
            <a:r>
              <a:rPr lang="en-GB" sz="1600" dirty="0"/>
              <a:t> </a:t>
            </a:r>
            <a:r>
              <a:rPr lang="ka-GE" sz="1600" dirty="0"/>
              <a:t>სიმსივნური  </a:t>
            </a:r>
          </a:p>
          <a:p>
            <a:r>
              <a:rPr lang="ka-GE" sz="1600" dirty="0"/>
              <a:t>              ქსოვილიდან  გამოყოფილ  ცხიმოვანი მჟავების</a:t>
            </a:r>
            <a:r>
              <a:rPr lang="en-GB" sz="1600" dirty="0"/>
              <a:t> </a:t>
            </a:r>
            <a:r>
              <a:rPr lang="ka-GE" sz="1600" b="1" dirty="0"/>
              <a:t>საერთო რაოდენობაში    </a:t>
            </a:r>
          </a:p>
          <a:p>
            <a:r>
              <a:rPr lang="ka-GE" sz="1600" b="1" dirty="0"/>
              <a:t>              თავისუფალი ნაჯერი ცხიმოვანი   მჟავების</a:t>
            </a:r>
            <a:r>
              <a:rPr lang="ka-GE" sz="1600" dirty="0"/>
              <a:t>  რაოდენობის ცვლილება </a:t>
            </a:r>
            <a:endParaRPr lang="en-GB" sz="1600" dirty="0"/>
          </a:p>
          <a:p>
            <a:endParaRPr lang="en-GB" sz="2000" dirty="0"/>
          </a:p>
          <a:p>
            <a:r>
              <a:rPr lang="ka-GE" dirty="0"/>
              <a:t>1.</a:t>
            </a:r>
            <a:r>
              <a:rPr lang="en-GB" dirty="0"/>
              <a:t>    </a:t>
            </a:r>
            <a:r>
              <a:rPr lang="ka-GE" dirty="0"/>
              <a:t>კეთილთვისებიანი ქსოვილი</a:t>
            </a:r>
            <a:endParaRPr lang="en-GB" dirty="0"/>
          </a:p>
          <a:p>
            <a:r>
              <a:rPr lang="ka-GE" dirty="0"/>
              <a:t>2.</a:t>
            </a:r>
            <a:r>
              <a:rPr lang="en-GB" dirty="0"/>
              <a:t>    </a:t>
            </a:r>
            <a:r>
              <a:rPr lang="ka-GE" dirty="0"/>
              <a:t>ავთვისებიანი ქსოვილი 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3502BF-D632-46D4-B84B-001497BBD7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81000"/>
            <a:ext cx="5699270" cy="425958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2E3A310-1D74-49B6-8D58-B07F6F50851D}"/>
              </a:ext>
            </a:extLst>
          </p:cNvPr>
          <p:cNvSpPr txBox="1"/>
          <p:nvPr/>
        </p:nvSpPr>
        <p:spPr>
          <a:xfrm rot="16200000">
            <a:off x="1295399" y="2133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/>
              <a:t>მგ%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994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.png">
            <a:extLst>
              <a:ext uri="{FF2B5EF4-FFF2-40B4-BE49-F238E27FC236}">
                <a16:creationId xmlns:a16="http://schemas.microsoft.com/office/drawing/2014/main" id="{2C03A8BE-8FE1-4C28-92F0-2D3FCE91C64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93677"/>
            <a:ext cx="5867400" cy="5715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5ABE788-A784-48C7-AFEA-1D215DCB68D3}"/>
              </a:ext>
            </a:extLst>
          </p:cNvPr>
          <p:cNvSpPr/>
          <p:nvPr/>
        </p:nvSpPr>
        <p:spPr>
          <a:xfrm>
            <a:off x="5943600" y="609600"/>
            <a:ext cx="3276600" cy="2976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a-GE" sz="16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პროსტატის სიმსივნეებით დაა-ვადებული მამაკაცების სიმ-სივნურ ქსოვილში თავი-სუფალი ცხიმოვანი მჟავების </a:t>
            </a:r>
            <a:r>
              <a:rPr lang="ka-GE" sz="1600" b="1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საერთო რაოდენობაში   ცალკე-ული ნაჯერი ცხიმოვანი მჟავების </a:t>
            </a:r>
            <a:r>
              <a:rPr lang="ka-GE" sz="16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ცვლილება.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a-GE" sz="1600" dirty="0">
                <a:latin typeface="Sylfaen" panose="010A0502050306030303" pitchFamily="18" charset="0"/>
              </a:rPr>
              <a:t>1. კეთილთვისებიანი   </a:t>
            </a:r>
          </a:p>
          <a:p>
            <a:r>
              <a:rPr lang="ka-GE" sz="1600" dirty="0">
                <a:latin typeface="Sylfaen" panose="010A0502050306030303" pitchFamily="18" charset="0"/>
              </a:rPr>
              <a:t>    ჰიპერპლაზია</a:t>
            </a:r>
            <a:endParaRPr lang="en-US" sz="1600" dirty="0"/>
          </a:p>
          <a:p>
            <a:r>
              <a:rPr lang="ka-GE" sz="1600" dirty="0">
                <a:latin typeface="Sylfaen" panose="010A0502050306030303" pitchFamily="18" charset="0"/>
              </a:rPr>
              <a:t>2. ადენოკარცინომა</a:t>
            </a:r>
            <a:endParaRPr lang="en-US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23205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1523</TotalTime>
  <Words>442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AcadNusx</vt:lpstr>
      <vt:lpstr>Arial</vt:lpstr>
      <vt:lpstr>Calibri</vt:lpstr>
      <vt:lpstr>Sylfaen</vt:lpstr>
      <vt:lpstr>Times New Roman</vt:lpstr>
      <vt:lpstr>Wingdings</vt:lpstr>
      <vt:lpstr>Office Theme</vt:lpstr>
      <vt:lpstr>ივ. ჯავახიშვილის სახელობის თბილისის სახელმწიფო უნივერსიტეტი ზუსტ და საბუნებისმეტყველო მეცნიერებათა ფაკულტეტი ბიოლოგიის დეპარტამენტი  უჯრედული და  მოლეკულური  ბიოლოგიის კათედრა    </vt:lpstr>
      <vt:lpstr>PowerPoint Presentation</vt:lpstr>
      <vt:lpstr>PowerPoint Presentation</vt:lpstr>
      <vt:lpstr>კვლევის მასალა  და მეთოდები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დასკვნები</vt:lpstr>
      <vt:lpstr>მადლობთ ყურადღებისთვის!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bio 5</dc:creator>
  <cp:lastModifiedBy>User</cp:lastModifiedBy>
  <cp:revision>193</cp:revision>
  <dcterms:created xsi:type="dcterms:W3CDTF">2014-05-30T11:04:24Z</dcterms:created>
  <dcterms:modified xsi:type="dcterms:W3CDTF">2017-07-08T14:45:44Z</dcterms:modified>
</cp:coreProperties>
</file>