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9" r:id="rId2"/>
    <p:sldId id="282" r:id="rId3"/>
    <p:sldId id="283" r:id="rId4"/>
    <p:sldId id="285" r:id="rId5"/>
    <p:sldId id="287" r:id="rId6"/>
    <p:sldId id="299" r:id="rId7"/>
    <p:sldId id="286" r:id="rId8"/>
    <p:sldId id="295" r:id="rId9"/>
    <p:sldId id="297" r:id="rId10"/>
    <p:sldId id="296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2E15-F2CE-49AB-A865-4C06383AD79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3D5D9-CF21-4D67-9D91-B50B6CEC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D5D9-CF21-4D67-9D91-B50B6CEC4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D5D9-CF21-4D67-9D91-B50B6CEC4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1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866"/>
            <a:ext cx="2219323" cy="2233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3674" y="304800"/>
            <a:ext cx="582884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ივანე ჯავახიშვილის სახელობის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a-GE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თბილისის სახელმწიფო უნივერსიტეტი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a-G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ზუსტ და საბუნებისმეტყველო მეცნიერებათა</a:t>
            </a:r>
          </a:p>
          <a:p>
            <a:pPr algn="ctr"/>
            <a:r>
              <a:rPr lang="ka-GE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ფაკულტეტი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8588" y="5410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dirty="0" smtClean="0"/>
              <a:t>ხელმძღვანელი : ასისტენტ პროფესორი ზურაბ ქუჩუკაშვილი</a:t>
            </a:r>
          </a:p>
          <a:p>
            <a:pPr algn="r"/>
            <a:endParaRPr lang="ka-G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14358" y="637692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2017 წელი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30297" y="2590800"/>
            <a:ext cx="864924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სხვადასხვა</a:t>
            </a:r>
            <a:r>
              <a:rPr lang="ka-G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ადგილწარმოშობის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საფერავის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ჯიშის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ყურძნიდან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მიღებული </a:t>
            </a:r>
            <a:r>
              <a:rPr lang="ka-G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ფლავონოიდების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 მოქმედება </a:t>
            </a:r>
            <a:r>
              <a:rPr lang="ka-G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ვირთაგვის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 ღვიძლის </a:t>
            </a:r>
            <a:r>
              <a:rPr lang="ka-G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ანტიოქსიდანტურ</a:t>
            </a:r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ka-G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ylfaen" panose="010A0502050306030303" pitchFamily="18" charset="0"/>
              </a:rPr>
              <a:t>ფერმენტებზე</a:t>
            </a:r>
            <a:r>
              <a:rPr lang="ka-G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4307966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თამუნა მინდორაშვილი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1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57200"/>
            <a:ext cx="64770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დასკვნა</a:t>
            </a:r>
          </a:p>
          <a:p>
            <a:pPr algn="ctr"/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82" y="2057400"/>
            <a:ext cx="9144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ka-GE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გამოყოფილი </a:t>
            </a:r>
            <a:r>
              <a:rPr lang="ka-GE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ფლავანოიდების</a:t>
            </a:r>
            <a:r>
              <a:rPr lang="ka-G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ფრაქციები </a:t>
            </a:r>
            <a:r>
              <a:rPr lang="ka-GE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აკომპენსირებენ</a:t>
            </a:r>
            <a:r>
              <a:rPr lang="ka-G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უჯრედის </a:t>
            </a:r>
            <a:r>
              <a:rPr lang="ka-GE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ანტიოქსიდანტური</a:t>
            </a:r>
            <a:r>
              <a:rPr lang="ka-G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ფერმენტების აქტივობას მაღალი </a:t>
            </a:r>
            <a:r>
              <a:rPr lang="ka-GE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ანტიოქსიდანტური</a:t>
            </a:r>
            <a:r>
              <a:rPr lang="ka-G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თვისებების გამოვლენის ხარჯზე.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ka-GE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943" y="1828800"/>
            <a:ext cx="84080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მადლობა</a:t>
            </a:r>
          </a:p>
          <a:p>
            <a:pPr algn="ctr"/>
            <a:r>
              <a:rPr lang="ka-GE" sz="7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ka-GE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ყურადღებისთვის!</a:t>
            </a:r>
            <a:endParaRPr lang="en-US" sz="72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6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377" y="107760"/>
            <a:ext cx="4297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ფლავანოიდები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79" y="44958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ლიპიდური ცვლის რეგულაცია;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LDL</a:t>
            </a:r>
            <a:r>
              <a:rPr lang="ka-GE" dirty="0" smtClean="0"/>
              <a:t> დონის შემცირება სისხლში;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შაქრების ცვლა;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სისხლძარღვების ნორმალური ფუნქციონირება;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ანთების საწინააღმდეგო ეფექტი;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smtClean="0"/>
              <a:t>ანტიალერგიული მოქმედება;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ანტიოქსიდანტური აქტივობა...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ifetostyle.com/wp-content/uploads/2014/11/red-w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974879" cy="33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tersect.org.au/images/antioxidant-agent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642446" cy="25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57" y="0"/>
            <a:ext cx="884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თავისუფალი რადიკალები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93" y="151105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ბუნებრივი მეტაბოლური პროცესებით წარმოქმნილი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52399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გარეშე ფაქტორებით ინიცირებული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7071" y="271439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err="1" smtClean="0">
                <a:latin typeface="AcadNusx" pitchFamily="2" charset="0"/>
              </a:rPr>
              <a:t>სუპეროქსიდი</a:t>
            </a:r>
            <a:endParaRPr lang="ka-GE" dirty="0" smtClean="0">
              <a:latin typeface="AcadNusx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err="1" smtClean="0">
                <a:latin typeface="AcadNusx" pitchFamily="2" charset="0"/>
              </a:rPr>
              <a:t>ნიტროქსიდი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/>
              <a:t>(NO</a:t>
            </a:r>
            <a:r>
              <a:rPr lang="en-US" dirty="0" smtClean="0"/>
              <a:t>),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err="1" smtClean="0">
                <a:latin typeface="AcadNusx" pitchFamily="2" charset="0"/>
              </a:rPr>
              <a:t>უბიქინონი</a:t>
            </a:r>
            <a:r>
              <a:rPr lang="en-US" dirty="0" smtClean="0">
                <a:latin typeface="AcadNusx" pitchFamily="2" charset="0"/>
              </a:rPr>
              <a:t> </a:t>
            </a:r>
            <a:endParaRPr lang="ka-GE" dirty="0" smtClean="0">
              <a:latin typeface="AcadNusx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898848" y="2203900"/>
            <a:ext cx="304800" cy="381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9272670">
            <a:off x="2083684" y="1125553"/>
            <a:ext cx="990600" cy="21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45076">
            <a:off x="5709939" y="1114169"/>
            <a:ext cx="990600" cy="21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278801" y="2203900"/>
            <a:ext cx="304800" cy="381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2677161"/>
            <a:ext cx="4135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err="1"/>
              <a:t>სუპეროქსიდ</a:t>
            </a:r>
            <a:r>
              <a:rPr lang="ka-GE" dirty="0"/>
              <a:t> </a:t>
            </a:r>
            <a:r>
              <a:rPr lang="ka-GE" dirty="0" err="1"/>
              <a:t>ანიონი</a:t>
            </a:r>
            <a:r>
              <a:rPr lang="ka-GE" dirty="0"/>
              <a:t> </a:t>
            </a:r>
            <a:r>
              <a:rPr lang="en-US" dirty="0"/>
              <a:t>O</a:t>
            </a:r>
            <a:r>
              <a:rPr lang="en-US" sz="1200" dirty="0"/>
              <a:t>2</a:t>
            </a:r>
            <a:r>
              <a:rPr lang="en-US" dirty="0"/>
              <a:t> - .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 err="1"/>
              <a:t>ჰიდროპეროქსიდ</a:t>
            </a:r>
            <a:r>
              <a:rPr lang="ka-GE" dirty="0"/>
              <a:t> რადიკალი</a:t>
            </a:r>
            <a:r>
              <a:rPr lang="en-US" dirty="0"/>
              <a:t> </a:t>
            </a:r>
            <a:r>
              <a:rPr lang="en-US" dirty="0" smtClean="0"/>
              <a:t>HO</a:t>
            </a:r>
            <a:r>
              <a:rPr lang="en-US" sz="1200" dirty="0" smtClean="0"/>
              <a:t>2</a:t>
            </a:r>
            <a:r>
              <a:rPr lang="ka-GE" sz="1200" dirty="0" smtClean="0"/>
              <a:t> . </a:t>
            </a:r>
            <a:r>
              <a:rPr lang="en-US" dirty="0" smtClean="0"/>
              <a:t> 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dirty="0"/>
              <a:t>ჰიდროქსილის რადიკალი</a:t>
            </a:r>
            <a:r>
              <a:rPr lang="en-US" dirty="0"/>
              <a:t> OH-</a:t>
            </a:r>
            <a:endParaRPr lang="ru-RU" dirty="0"/>
          </a:p>
        </p:txBody>
      </p:sp>
      <p:pic>
        <p:nvPicPr>
          <p:cNvPr id="12" name="Picture 2" descr="free radicals-ის სურათის შედეგ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1" y="3605772"/>
            <a:ext cx="8331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0034" y="6059269"/>
            <a:ext cx="17059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 smtClean="0"/>
              <a:t>ნეიტრალური </a:t>
            </a:r>
          </a:p>
          <a:p>
            <a:r>
              <a:rPr lang="ka-GE" dirty="0" smtClean="0"/>
              <a:t>მოლეკულა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6059268"/>
            <a:ext cx="1609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 smtClean="0"/>
              <a:t>თავისუფალი</a:t>
            </a:r>
          </a:p>
          <a:p>
            <a:r>
              <a:rPr lang="ka-GE" dirty="0" smtClean="0"/>
              <a:t>რადიკალი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31941" y="6052714"/>
            <a:ext cx="22717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dirty="0" smtClean="0"/>
              <a:t>ანტიოქსიდანტები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8783"/>
            <a:ext cx="91560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a-GE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ანტიოქსიდანტური სისტემა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 rot="2836450">
            <a:off x="3064139" y="713422"/>
            <a:ext cx="381000" cy="69870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9027081">
            <a:off x="5901823" y="722071"/>
            <a:ext cx="381000" cy="69870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757" y="1439750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dirty="0" smtClean="0"/>
              <a:t>ფერმენტული                         არაფერმენტული</a:t>
            </a:r>
            <a:endParaRPr lang="ru-RU" sz="2400" dirty="0"/>
          </a:p>
        </p:txBody>
      </p:sp>
      <p:sp>
        <p:nvSpPr>
          <p:cNvPr id="19" name="Down Arrow 18"/>
          <p:cNvSpPr/>
          <p:nvPr/>
        </p:nvSpPr>
        <p:spPr>
          <a:xfrm>
            <a:off x="2319713" y="1945666"/>
            <a:ext cx="263335" cy="3095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469645" y="1944849"/>
            <a:ext cx="263335" cy="3095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637" y="2194657"/>
            <a:ext cx="275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400" dirty="0" smtClean="0"/>
              <a:t>კატალაზა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400" dirty="0" smtClean="0"/>
              <a:t>სოდ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400" dirty="0" err="1" smtClean="0"/>
              <a:t>პეროქსიდაზები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205930" y="2296203"/>
            <a:ext cx="2760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400" dirty="0" smtClean="0"/>
              <a:t>ვიტამინი </a:t>
            </a:r>
            <a:r>
              <a:rPr lang="en-US" sz="2400" dirty="0" smtClean="0"/>
              <a:t>C , E , 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400" dirty="0" smtClean="0"/>
              <a:t>ფლავონოიდები</a:t>
            </a:r>
            <a:endParaRPr lang="ru-RU" sz="2400" dirty="0"/>
          </a:p>
        </p:txBody>
      </p:sp>
      <p:pic>
        <p:nvPicPr>
          <p:cNvPr id="1028" name="Picture 4" descr="http://www.performance-edu.com/wp-content/uploads/2015/02/flavono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75" y="3555184"/>
            <a:ext cx="448741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1/13/Superoxide_dismutase_2_PDB_1V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2" y="3484069"/>
            <a:ext cx="2934001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017" y="381000"/>
            <a:ext cx="60019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6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კვლევის მიზანი</a:t>
            </a:r>
            <a:endParaRPr lang="en-US" sz="6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1" y="1981199"/>
            <a:ext cx="9077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ka-G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სხვადასხვა ადგილწარმოშობის საფერავის </a:t>
            </a: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ჯიშის ყურძნიდან</a:t>
            </a: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გამოყოფილი საერთო ფლავანოიდური ფრაქციების გავლენის შესწავლა ღვიძლის ანტიოქსიდანტურ </a:t>
            </a: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ფერმენტებზე.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285" y="152400"/>
            <a:ext cx="7808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დასახული ამოცანები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2447329"/>
            <a:ext cx="780751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სხვადასხვა ადგილწარმოშობის საფერავის ჯიშის ყურძნის წიბწიდან და კანიდან ფლავანოიდური ფრაქციის მიღება;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ka-G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ფლავანოიდური ფრაქციების მოქმედების შესწავლა ღვიძლის ანტიოქსიდანტურ ფერმენტებზე - კატალაზასა და სუპეროქსიდ დისმუტაზაზე.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3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078" y="29424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54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კვლევის ობიექტი</a:t>
            </a:r>
            <a:endParaRPr lang="en-U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146" name="Picture 2" descr="ხაშმის საფერავი-ის სურათის შედეგ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46" y="3886198"/>
            <a:ext cx="4891253" cy="2779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საფერავი-ის სურათის შედეგ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01" y="921820"/>
            <a:ext cx="4886898" cy="272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79560" y="461953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ხაშმის საფერავის ჯიშის ყურძნის კანიდან და წიბწიდან გამოყოფილი ფლავანოიდების ფრაქცია.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ჯიმითის საფერავის ჯიშის ყურძნის კანიდან და წიბწიდან გამოყოფილი ფლავანოიდების ფრაქცია.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14306"/>
            <a:ext cx="7086600" cy="5062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57766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სურ1.  K-კონტროლი</a:t>
            </a:r>
            <a:r>
              <a:rPr lang="ka-G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Fe რკინის ორვალენტიანი იონი; Flov</a:t>
            </a:r>
            <a:r>
              <a:rPr lang="ka-GE" sz="1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ka-G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ჯიმითის საფერავის წიბწიდან მიღებული ფლავანოიდური ფრაქცია; Flov</a:t>
            </a:r>
            <a:r>
              <a:rPr lang="ka-GE" sz="1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r>
              <a:rPr lang="ka-G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ხაშმის საფერავის წიბწიდან მიღებული ფლავანოიდური ფრაქცია; Flov</a:t>
            </a:r>
            <a:r>
              <a:rPr lang="ka-GE" sz="1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ჯიმითის საფერავის კანიდან მიღებული ფლავანოიდური ფრაქცია; Flov</a:t>
            </a:r>
            <a:r>
              <a:rPr lang="ka-GE" sz="1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</a:t>
            </a:r>
            <a:r>
              <a:rPr lang="ka-G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ხაშმის საფერავის კანიდან მიღებული ფლავანოიდური ფრაქცია.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ფერმენტ კატალაზას აქტივობა რკინის ორვალენტიანი იონებით გამოწვეულ ზეჟანგური ჟანგვის მოდელში.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39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400028" cy="51007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58086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i="1" dirty="0" smtClean="0"/>
              <a:t>K-კონტროლი</a:t>
            </a:r>
            <a:r>
              <a:rPr lang="ka-GE" sz="1600" b="1" i="1" dirty="0"/>
              <a:t>; Fe რკინის ორვალენტიანი იონი; Flov</a:t>
            </a:r>
            <a:r>
              <a:rPr lang="ka-GE" sz="1600" b="1" i="1" baseline="-25000" dirty="0"/>
              <a:t>1 </a:t>
            </a:r>
            <a:r>
              <a:rPr lang="ka-GE" sz="1600" b="1" i="1" dirty="0"/>
              <a:t>ჯიმითის საფერავის წიბწიდან მიღებული ფლავანოიდური ფრაქცია; Flov</a:t>
            </a:r>
            <a:r>
              <a:rPr lang="ka-GE" sz="1600" b="1" i="1" baseline="-25000" dirty="0"/>
              <a:t>2  </a:t>
            </a:r>
            <a:r>
              <a:rPr lang="ka-GE" sz="1600" b="1" i="1" dirty="0"/>
              <a:t>ხაშმის საფერავის წიბწიდან მიღებული ფლავანოიდური ფრაქცია; Flov</a:t>
            </a:r>
            <a:r>
              <a:rPr lang="ka-GE" sz="1600" b="1" i="1" baseline="-25000" dirty="0"/>
              <a:t>3</a:t>
            </a:r>
            <a:r>
              <a:rPr lang="ka-GE" sz="1600" b="1" i="1" dirty="0"/>
              <a:t> ჯიმითის საფერავის კანიდან მიღებული ფლავანოიდური ფრაქცია; Flov</a:t>
            </a:r>
            <a:r>
              <a:rPr lang="ka-GE" sz="1600" b="1" i="1" baseline="-25000" dirty="0"/>
              <a:t>4  </a:t>
            </a:r>
            <a:r>
              <a:rPr lang="ka-GE" sz="1600" b="1" i="1" dirty="0"/>
              <a:t>ხაშმის საფერავის კანიდან მიღებული ფლავანოიდური ფრაქცია.</a:t>
            </a:r>
            <a:endParaRPr lang="ru-RU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ფერმენტ სუპეროქსიდდისმუტაზას აქტივობა ორვალენტიანი რკინის იონებით ინიცირებულ ზეჟანგური ჟანგვის მოდელში.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6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297</Words>
  <Application>Microsoft Office PowerPoint</Application>
  <PresentationFormat>On-screen Show 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AcadNusx</vt:lpstr>
      <vt:lpstr>Arial</vt:lpstr>
      <vt:lpstr>Calibri</vt:lpstr>
      <vt:lpstr>Sylfaen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მარიამ ფერაძე</dc:title>
  <dc:creator>giusha</dc:creator>
  <cp:lastModifiedBy>User</cp:lastModifiedBy>
  <cp:revision>195</cp:revision>
  <dcterms:created xsi:type="dcterms:W3CDTF">2006-08-16T00:00:00Z</dcterms:created>
  <dcterms:modified xsi:type="dcterms:W3CDTF">2017-07-09T21:53:17Z</dcterms:modified>
</cp:coreProperties>
</file>