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62" r:id="rId8"/>
    <p:sldId id="263" r:id="rId9"/>
    <p:sldId id="264" r:id="rId10"/>
    <p:sldId id="265" r:id="rId11"/>
    <p:sldId id="270" r:id="rId12"/>
    <p:sldId id="271" r:id="rId13"/>
    <p:sldId id="272" r:id="rId14"/>
    <p:sldId id="273" r:id="rId15"/>
    <p:sldId id="274" r:id="rId16"/>
    <p:sldId id="275" r:id="rId17"/>
    <p:sldId id="276" r:id="rId18"/>
    <p:sldId id="277" r:id="rId19"/>
    <p:sldId id="278" r:id="rId20"/>
    <p:sldId id="268" r:id="rId21"/>
    <p:sldId id="279" r:id="rId22"/>
    <p:sldId id="26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D8BD707-D9CF-40AE-B4C6-C98DA3205C09}" type="datetimeFigureOut">
              <a:rPr lang="en-US" smtClean="0"/>
              <a:pPr/>
              <a:t>7/11/2017</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7/11/2017</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D8BD707-D9CF-40AE-B4C6-C98DA3205C09}" type="datetimeFigureOut">
              <a:rPr lang="en-US" smtClean="0"/>
              <a:pPr/>
              <a:t>7/11/2017</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D8BD707-D9CF-40AE-B4C6-C98DA3205C09}" type="datetimeFigureOut">
              <a:rPr lang="en-US" smtClean="0"/>
              <a:pPr/>
              <a:t>7/11/2017</a:t>
            </a:fld>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D8BD707-D9CF-40AE-B4C6-C98DA3205C09}" type="datetimeFigureOut">
              <a:rPr lang="en-US" smtClean="0"/>
              <a:pPr/>
              <a:t>7/11/2017</a:t>
            </a:fld>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D8BD707-D9CF-40AE-B4C6-C98DA3205C09}" type="datetimeFigureOut">
              <a:rPr lang="en-US" smtClean="0"/>
              <a:pPr/>
              <a:t>7/11/2017</a:t>
            </a:fld>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D8BD707-D9CF-40AE-B4C6-C98DA3205C09}" type="datetimeFigureOut">
              <a:rPr lang="en-US" smtClean="0"/>
              <a:pPr/>
              <a:t>7/11/2017</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ka-GE" dirty="0"/>
              <a:t>დეპარტამენტის სასწავლო პროცესის მხარდამჭერი სისტემა</a:t>
            </a:r>
            <a:r>
              <a:rPr lang="en-US" dirty="0"/>
              <a:t/>
            </a:r>
            <a:br>
              <a:rPr lang="en-US" dirty="0"/>
            </a:br>
            <a:endParaRPr lang="en-US" dirty="0"/>
          </a:p>
        </p:txBody>
      </p:sp>
    </p:spTree>
    <p:extLst>
      <p:ext uri="{BB962C8B-B14F-4D97-AF65-F5344CB8AC3E}">
        <p14:creationId xmlns:p14="http://schemas.microsoft.com/office/powerpoint/2010/main" val="814775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199" y="0"/>
            <a:ext cx="8312727" cy="6473952"/>
          </a:xfrm>
        </p:spPr>
        <p:txBody>
          <a:bodyPr>
            <a:normAutofit/>
          </a:bodyPr>
          <a:lstStyle/>
          <a:p>
            <a:pPr marL="0" indent="0">
              <a:buNone/>
            </a:pPr>
            <a:r>
              <a:rPr lang="ka-GE" sz="1800" dirty="0" smtClean="0"/>
              <a:t>ვ)</a:t>
            </a:r>
            <a:r>
              <a:rPr lang="ka-GE" sz="1800" dirty="0"/>
              <a:t> </a:t>
            </a:r>
            <a:r>
              <a:rPr lang="ka-GE" sz="1800" dirty="0" smtClean="0"/>
              <a:t>ადმინს შეუძლია არჩეულ </a:t>
            </a:r>
            <a:r>
              <a:rPr lang="ka-GE" sz="1800" dirty="0"/>
              <a:t>საგანზე ქულების რედაქტირება ან ქულების დამატება:</a:t>
            </a:r>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pPr marL="0" indent="0">
              <a:buNone/>
            </a:pPr>
            <a:endParaRPr lang="en-US" sz="1800" dirty="0"/>
          </a:p>
          <a:p>
            <a:pPr marL="0" indent="0">
              <a:buNone/>
            </a:pPr>
            <a:r>
              <a:rPr lang="ka-GE" sz="1800" dirty="0"/>
              <a:t>ზ) “საგნების რეგისტრაცია “ ღილაკზე დაჭერისას გადადის ახალ გვერდზე საიდანაც „არჩევა “ ღილაკზე დაჭერით ხდება სტუდენტისთვის საგნის დამატება:</a:t>
            </a:r>
            <a:endParaRPr lang="en-US" sz="1800" dirty="0"/>
          </a:p>
          <a:p>
            <a:pPr marL="0" indent="0">
              <a:buNone/>
            </a:pPr>
            <a:endParaRPr lang="en-US" sz="1800" dirty="0"/>
          </a:p>
        </p:txBody>
      </p:sp>
      <p:pic>
        <p:nvPicPr>
          <p:cNvPr id="5" name="Picture 4"/>
          <p:cNvPicPr/>
          <p:nvPr/>
        </p:nvPicPr>
        <p:blipFill>
          <a:blip r:embed="rId2"/>
          <a:stretch>
            <a:fillRect/>
          </a:stretch>
        </p:blipFill>
        <p:spPr>
          <a:xfrm>
            <a:off x="609600" y="762000"/>
            <a:ext cx="7848600" cy="2084070"/>
          </a:xfrm>
          <a:prstGeom prst="rect">
            <a:avLst/>
          </a:prstGeom>
        </p:spPr>
      </p:pic>
      <p:pic>
        <p:nvPicPr>
          <p:cNvPr id="6" name="Picture 5"/>
          <p:cNvPicPr/>
          <p:nvPr/>
        </p:nvPicPr>
        <p:blipFill>
          <a:blip r:embed="rId3"/>
          <a:stretch>
            <a:fillRect/>
          </a:stretch>
        </p:blipFill>
        <p:spPr>
          <a:xfrm>
            <a:off x="609600" y="4191000"/>
            <a:ext cx="7848600" cy="1752600"/>
          </a:xfrm>
          <a:prstGeom prst="rect">
            <a:avLst/>
          </a:prstGeom>
        </p:spPr>
      </p:pic>
    </p:spTree>
    <p:extLst>
      <p:ext uri="{BB962C8B-B14F-4D97-AF65-F5344CB8AC3E}">
        <p14:creationId xmlns:p14="http://schemas.microsoft.com/office/powerpoint/2010/main" val="2312616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0"/>
            <a:ext cx="7467600" cy="6473952"/>
          </a:xfrm>
        </p:spPr>
        <p:txBody>
          <a:bodyPr>
            <a:normAutofit/>
          </a:bodyPr>
          <a:lstStyle/>
          <a:p>
            <a:pPr marL="0" indent="0">
              <a:buNone/>
            </a:pPr>
            <a:r>
              <a:rPr lang="ka-GE" sz="1800" dirty="0" smtClean="0"/>
              <a:t>თ)</a:t>
            </a:r>
            <a:r>
              <a:rPr lang="ka-GE" sz="1800" dirty="0"/>
              <a:t> “ფინანსური მდგომარეობა “ ღილაკზე დაწერისას გადადის ახალ გვერდზე სადაც ჩანს სტუდენტის ფინანსური მდგომარეობის შესახებ </a:t>
            </a:r>
            <a:r>
              <a:rPr lang="ka-GE" sz="1800" dirty="0" smtClean="0"/>
              <a:t>ინფორმაცია</a:t>
            </a:r>
          </a:p>
          <a:p>
            <a:pPr marL="0" indent="0">
              <a:buNone/>
            </a:pPr>
            <a:endParaRPr lang="ka-GE" sz="1800" dirty="0"/>
          </a:p>
          <a:p>
            <a:pPr marL="0" indent="0">
              <a:buNone/>
            </a:pPr>
            <a:endParaRPr lang="ka-GE" sz="1800" dirty="0" smtClean="0"/>
          </a:p>
          <a:p>
            <a:pPr marL="0" indent="0">
              <a:buNone/>
            </a:pPr>
            <a:endParaRPr lang="ka-GE" sz="1800" dirty="0"/>
          </a:p>
          <a:p>
            <a:pPr marL="0" indent="0">
              <a:buNone/>
            </a:pPr>
            <a:r>
              <a:rPr lang="ka-GE" sz="1800" dirty="0" smtClean="0"/>
              <a:t>ი)</a:t>
            </a:r>
            <a:r>
              <a:rPr lang="ka-GE" sz="1800" dirty="0"/>
              <a:t> ასევე დმინს შეუძლია მართოს საგნების რეგისტრაციის ვადები, „საგნების რეგისტრაციის პროცესის დაწყება“ ღილაკზე დაჭერის შემდეგ სტუდენტებს გაეხსნებათ ბაზა და შესაძლებლობა ექნებათ აირჩიონ ახალი საგნები</a:t>
            </a:r>
            <a:r>
              <a:rPr lang="ka-GE" sz="1800" dirty="0" smtClean="0"/>
              <a:t>:</a:t>
            </a:r>
          </a:p>
          <a:p>
            <a:pPr marL="0" indent="0">
              <a:buNone/>
            </a:pPr>
            <a:endParaRPr lang="ka-GE" sz="1800" dirty="0"/>
          </a:p>
          <a:p>
            <a:pPr marL="0" indent="0">
              <a:buNone/>
            </a:pPr>
            <a:endParaRPr lang="ka-GE" sz="1800" dirty="0" smtClean="0"/>
          </a:p>
          <a:p>
            <a:pPr marL="0" indent="0">
              <a:buNone/>
            </a:pPr>
            <a:endParaRPr lang="ka-GE" sz="1800" dirty="0"/>
          </a:p>
          <a:p>
            <a:pPr marL="0" indent="0">
              <a:buNone/>
            </a:pPr>
            <a:r>
              <a:rPr lang="ka-GE" sz="1800" dirty="0" smtClean="0"/>
              <a:t>იგივე </a:t>
            </a:r>
            <a:r>
              <a:rPr lang="ka-GE" sz="1800" dirty="0"/>
              <a:t>ღილაკს შეეცვლება მნიშვნელობა „რეგისტრაციის პროცესის დასრულება“-ით და მასზე დაჭერის შემდეგ შეწყდება რეგისტრაციის პროცესი:</a:t>
            </a:r>
            <a:endParaRPr lang="en-US" sz="1800" dirty="0"/>
          </a:p>
          <a:p>
            <a:pPr marL="0" indent="0">
              <a:buNone/>
            </a:pPr>
            <a:endParaRPr lang="ka-GE" sz="1800" dirty="0"/>
          </a:p>
          <a:p>
            <a:pPr marL="0" indent="0">
              <a:buNone/>
            </a:pPr>
            <a:endParaRPr lang="ka-GE" sz="1800" dirty="0" smtClean="0"/>
          </a:p>
          <a:p>
            <a:pPr marL="0" indent="0">
              <a:buNone/>
            </a:pPr>
            <a:endParaRPr lang="ka-GE" sz="1800" dirty="0" smtClean="0"/>
          </a:p>
          <a:p>
            <a:pPr marL="0" indent="0">
              <a:buNone/>
            </a:pPr>
            <a:endParaRPr lang="en-US" sz="1800" dirty="0"/>
          </a:p>
        </p:txBody>
      </p:sp>
      <p:pic>
        <p:nvPicPr>
          <p:cNvPr id="5" name="Picture 4"/>
          <p:cNvPicPr/>
          <p:nvPr/>
        </p:nvPicPr>
        <p:blipFill>
          <a:blip r:embed="rId2"/>
          <a:stretch>
            <a:fillRect/>
          </a:stretch>
        </p:blipFill>
        <p:spPr>
          <a:xfrm>
            <a:off x="685800" y="914400"/>
            <a:ext cx="7620000" cy="956945"/>
          </a:xfrm>
          <a:prstGeom prst="rect">
            <a:avLst/>
          </a:prstGeom>
        </p:spPr>
      </p:pic>
      <p:pic>
        <p:nvPicPr>
          <p:cNvPr id="6" name="Picture 5"/>
          <p:cNvPicPr/>
          <p:nvPr/>
        </p:nvPicPr>
        <p:blipFill>
          <a:blip r:embed="rId3"/>
          <a:stretch>
            <a:fillRect/>
          </a:stretch>
        </p:blipFill>
        <p:spPr>
          <a:xfrm>
            <a:off x="609600" y="3200400"/>
            <a:ext cx="7924800" cy="1019810"/>
          </a:xfrm>
          <a:prstGeom prst="rect">
            <a:avLst/>
          </a:prstGeom>
        </p:spPr>
      </p:pic>
      <p:pic>
        <p:nvPicPr>
          <p:cNvPr id="7" name="Picture 6"/>
          <p:cNvPicPr/>
          <p:nvPr/>
        </p:nvPicPr>
        <p:blipFill>
          <a:blip r:embed="rId4"/>
          <a:stretch>
            <a:fillRect/>
          </a:stretch>
        </p:blipFill>
        <p:spPr>
          <a:xfrm>
            <a:off x="609600" y="5105400"/>
            <a:ext cx="8077200" cy="1066800"/>
          </a:xfrm>
          <a:prstGeom prst="rect">
            <a:avLst/>
          </a:prstGeom>
        </p:spPr>
      </p:pic>
    </p:spTree>
    <p:extLst>
      <p:ext uri="{BB962C8B-B14F-4D97-AF65-F5344CB8AC3E}">
        <p14:creationId xmlns:p14="http://schemas.microsoft.com/office/powerpoint/2010/main" val="2079481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0"/>
            <a:ext cx="8610600" cy="6705600"/>
          </a:xfrm>
        </p:spPr>
        <p:txBody>
          <a:bodyPr>
            <a:normAutofit/>
          </a:bodyPr>
          <a:lstStyle/>
          <a:p>
            <a:pPr marL="0" indent="0">
              <a:buNone/>
            </a:pPr>
            <a:r>
              <a:rPr lang="ka-GE" sz="1800" dirty="0" smtClean="0"/>
              <a:t>6) ადმინი შედის ლექტორის სისტემაში</a:t>
            </a:r>
          </a:p>
          <a:p>
            <a:pPr marL="0" indent="0">
              <a:buNone/>
            </a:pPr>
            <a:r>
              <a:rPr lang="ka-GE" sz="1800" dirty="0" smtClean="0"/>
              <a:t>ა)</a:t>
            </a:r>
            <a:r>
              <a:rPr lang="ka-GE" sz="1800" dirty="0"/>
              <a:t> შესაძლებელია </a:t>
            </a:r>
            <a:r>
              <a:rPr lang="ka-GE" sz="1800" dirty="0" smtClean="0"/>
              <a:t>ლექტორების სრული </a:t>
            </a:r>
            <a:r>
              <a:rPr lang="ka-GE" sz="1800" dirty="0"/>
              <a:t>სიის </a:t>
            </a:r>
            <a:r>
              <a:rPr lang="ka-GE" sz="1800" dirty="0" smtClean="0"/>
              <a:t>ნახვა:</a:t>
            </a:r>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a:p>
          <a:p>
            <a:pPr marL="0" indent="0">
              <a:buNone/>
            </a:pPr>
            <a:r>
              <a:rPr lang="ka-GE" sz="1800" dirty="0" smtClean="0"/>
              <a:t>ბ)</a:t>
            </a:r>
            <a:r>
              <a:rPr lang="ka-GE" sz="1800" dirty="0"/>
              <a:t> “ლექტორის დამატება“ ღილაკზე დაჭერისას გამოდის გვერდი საიდანაც შესაძლებელია ახალი ლექტორის დარეგისტრირება:</a:t>
            </a:r>
            <a:endParaRPr lang="ka-GE" sz="1800" dirty="0" smtClean="0"/>
          </a:p>
          <a:p>
            <a:pPr marL="0" indent="0">
              <a:buNone/>
            </a:pPr>
            <a:endParaRPr lang="en-US" sz="1800" dirty="0"/>
          </a:p>
        </p:txBody>
      </p:sp>
      <p:pic>
        <p:nvPicPr>
          <p:cNvPr id="4" name="Picture 3"/>
          <p:cNvPicPr/>
          <p:nvPr/>
        </p:nvPicPr>
        <p:blipFill>
          <a:blip r:embed="rId2"/>
          <a:stretch>
            <a:fillRect/>
          </a:stretch>
        </p:blipFill>
        <p:spPr>
          <a:xfrm>
            <a:off x="381000" y="687705"/>
            <a:ext cx="8229600" cy="1827530"/>
          </a:xfrm>
          <a:prstGeom prst="rect">
            <a:avLst/>
          </a:prstGeom>
        </p:spPr>
      </p:pic>
      <p:pic>
        <p:nvPicPr>
          <p:cNvPr id="5" name="Picture 4"/>
          <p:cNvPicPr/>
          <p:nvPr/>
        </p:nvPicPr>
        <p:blipFill>
          <a:blip r:embed="rId3"/>
          <a:stretch>
            <a:fillRect/>
          </a:stretch>
        </p:blipFill>
        <p:spPr>
          <a:xfrm>
            <a:off x="381000" y="3733800"/>
            <a:ext cx="8229600" cy="2895600"/>
          </a:xfrm>
          <a:prstGeom prst="rect">
            <a:avLst/>
          </a:prstGeom>
        </p:spPr>
      </p:pic>
    </p:spTree>
    <p:extLst>
      <p:ext uri="{BB962C8B-B14F-4D97-AF65-F5344CB8AC3E}">
        <p14:creationId xmlns:p14="http://schemas.microsoft.com/office/powerpoint/2010/main" val="3082508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0"/>
            <a:ext cx="8915400" cy="6781800"/>
          </a:xfrm>
        </p:spPr>
        <p:txBody>
          <a:bodyPr>
            <a:normAutofit/>
          </a:bodyPr>
          <a:lstStyle/>
          <a:p>
            <a:pPr marL="0" indent="0">
              <a:buNone/>
            </a:pPr>
            <a:r>
              <a:rPr lang="ka-GE" sz="1800" dirty="0" smtClean="0"/>
              <a:t>გ)</a:t>
            </a:r>
            <a:r>
              <a:rPr lang="ka-GE" sz="1800" dirty="0"/>
              <a:t> </a:t>
            </a:r>
            <a:r>
              <a:rPr lang="ka-GE" sz="1800" dirty="0" smtClean="0"/>
              <a:t>შესაძლებელია ლექტორის მოძებნა პირადი ნომრით:</a:t>
            </a:r>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r>
              <a:rPr lang="ka-GE" sz="1800" dirty="0" smtClean="0"/>
              <a:t>დ)</a:t>
            </a:r>
            <a:r>
              <a:rPr lang="ka-GE" sz="1800" dirty="0"/>
              <a:t> ლექტორების სიის მარჯვენა კუთხეში „</a:t>
            </a:r>
            <a:r>
              <a:rPr lang="en-US" sz="1800" dirty="0"/>
              <a:t>Edit</a:t>
            </a:r>
            <a:r>
              <a:rPr lang="ka-GE" sz="1800" dirty="0"/>
              <a:t>“</a:t>
            </a:r>
            <a:r>
              <a:rPr lang="en-US" sz="1800" dirty="0"/>
              <a:t>-</a:t>
            </a:r>
            <a:r>
              <a:rPr lang="ka-GE" sz="1800" dirty="0"/>
              <a:t>ზე დაჭერისას გამოდის გვერდი საიდანაც შესაძლებელია არსებული ლექტორის რედაქტირება (მონაცემების ცვლილების შემდეგ „ცვლილების შენახვა “ ღილაკზე დაჭერით ) ან წაშლა(„წაშლა “ ღილაკზე დაჭერით):</a:t>
            </a:r>
            <a:endParaRPr lang="en-US" sz="1800" dirty="0"/>
          </a:p>
          <a:p>
            <a:pPr marL="0" indent="0">
              <a:buNone/>
            </a:pPr>
            <a:endParaRPr lang="ka-GE" sz="1800" dirty="0" smtClean="0"/>
          </a:p>
          <a:p>
            <a:pPr marL="0" indent="0">
              <a:buNone/>
            </a:pPr>
            <a:r>
              <a:rPr lang="ka-GE" sz="1800" dirty="0" smtClean="0"/>
              <a:t> </a:t>
            </a:r>
            <a:endParaRPr lang="en-US" sz="1800" dirty="0"/>
          </a:p>
        </p:txBody>
      </p:sp>
      <p:pic>
        <p:nvPicPr>
          <p:cNvPr id="4" name="Picture 3"/>
          <p:cNvPicPr/>
          <p:nvPr/>
        </p:nvPicPr>
        <p:blipFill>
          <a:blip r:embed="rId2"/>
          <a:stretch>
            <a:fillRect/>
          </a:stretch>
        </p:blipFill>
        <p:spPr>
          <a:xfrm>
            <a:off x="228600" y="381000"/>
            <a:ext cx="8610600" cy="2057400"/>
          </a:xfrm>
          <a:prstGeom prst="rect">
            <a:avLst/>
          </a:prstGeom>
        </p:spPr>
      </p:pic>
      <p:pic>
        <p:nvPicPr>
          <p:cNvPr id="5" name="Picture 4"/>
          <p:cNvPicPr/>
          <p:nvPr/>
        </p:nvPicPr>
        <p:blipFill>
          <a:blip r:embed="rId3"/>
          <a:stretch>
            <a:fillRect/>
          </a:stretch>
        </p:blipFill>
        <p:spPr>
          <a:xfrm>
            <a:off x="228600" y="3733800"/>
            <a:ext cx="8610600" cy="2971800"/>
          </a:xfrm>
          <a:prstGeom prst="rect">
            <a:avLst/>
          </a:prstGeom>
        </p:spPr>
      </p:pic>
    </p:spTree>
    <p:extLst>
      <p:ext uri="{BB962C8B-B14F-4D97-AF65-F5344CB8AC3E}">
        <p14:creationId xmlns:p14="http://schemas.microsoft.com/office/powerpoint/2010/main" val="1615426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76200"/>
            <a:ext cx="9067800" cy="6781800"/>
          </a:xfrm>
        </p:spPr>
        <p:txBody>
          <a:bodyPr>
            <a:normAutofit/>
          </a:bodyPr>
          <a:lstStyle/>
          <a:p>
            <a:pPr marL="0" indent="0">
              <a:buNone/>
            </a:pPr>
            <a:r>
              <a:rPr lang="ka-GE" sz="1800" dirty="0" smtClean="0"/>
              <a:t>ე</a:t>
            </a:r>
            <a:r>
              <a:rPr lang="ka-GE" sz="1800" dirty="0"/>
              <a:t>) „დეტალური დათვალიერება “ ღილაკზე დაჭერით გადადის ახალ გვერდზე სადაც ჩანს იმ საგნების ჩამონათვალი რომელსაც აღნიშნული ლექტორი ასწავლის</a:t>
            </a:r>
            <a:r>
              <a:rPr lang="ka-GE" sz="1800" dirty="0" smtClean="0"/>
              <a:t>:</a:t>
            </a:r>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r>
              <a:rPr lang="ka-GE" sz="1800" dirty="0" smtClean="0"/>
              <a:t>7)თუ ადმინი შედის საგნების სისტემაში</a:t>
            </a:r>
          </a:p>
          <a:p>
            <a:pPr marL="0" indent="0">
              <a:buNone/>
            </a:pPr>
            <a:r>
              <a:rPr lang="ka-GE" sz="1800" dirty="0" smtClean="0"/>
              <a:t>ა)</a:t>
            </a:r>
            <a:r>
              <a:rPr lang="ka-GE" sz="1800" dirty="0"/>
              <a:t> შესაძლებელია იმ საგნების სრული სიის ნახვა რომლებიც ფაკულტეტზე ისწავლება </a:t>
            </a: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r>
              <a:rPr lang="ka-GE" sz="1800" dirty="0" smtClean="0"/>
              <a:t> </a:t>
            </a:r>
            <a:r>
              <a:rPr lang="ka-GE" sz="1800" dirty="0"/>
              <a:t>ბ) საგნების სიის მარჯვენა კუთხეში „</a:t>
            </a:r>
            <a:r>
              <a:rPr lang="en-US" sz="1800" dirty="0"/>
              <a:t>Edit</a:t>
            </a:r>
            <a:r>
              <a:rPr lang="ka-GE" sz="1800" dirty="0"/>
              <a:t>“</a:t>
            </a:r>
            <a:r>
              <a:rPr lang="en-US" sz="1800" dirty="0"/>
              <a:t>-</a:t>
            </a:r>
            <a:r>
              <a:rPr lang="ka-GE" sz="1800" dirty="0"/>
              <a:t>ზე დაჭერისას გამოდის გვერდი საიდანაც შესაძლებელია არსებული საგნის რედაქტირება შესაბამის კომიტეტის გადაწყვეტილების საფუძველზე:</a:t>
            </a:r>
            <a:endParaRPr lang="en-US" sz="1800" dirty="0"/>
          </a:p>
          <a:p>
            <a:pPr marL="0" indent="0">
              <a:buNone/>
            </a:pPr>
            <a:endParaRPr lang="en-US" sz="1800" dirty="0"/>
          </a:p>
        </p:txBody>
      </p:sp>
      <p:pic>
        <p:nvPicPr>
          <p:cNvPr id="4" name="Picture 3"/>
          <p:cNvPicPr/>
          <p:nvPr/>
        </p:nvPicPr>
        <p:blipFill>
          <a:blip r:embed="rId2"/>
          <a:stretch>
            <a:fillRect/>
          </a:stretch>
        </p:blipFill>
        <p:spPr>
          <a:xfrm>
            <a:off x="304799" y="762000"/>
            <a:ext cx="8562109" cy="1524000"/>
          </a:xfrm>
          <a:prstGeom prst="rect">
            <a:avLst/>
          </a:prstGeom>
        </p:spPr>
      </p:pic>
      <p:pic>
        <p:nvPicPr>
          <p:cNvPr id="5" name="Picture 4"/>
          <p:cNvPicPr/>
          <p:nvPr/>
        </p:nvPicPr>
        <p:blipFill>
          <a:blip r:embed="rId3"/>
          <a:stretch>
            <a:fillRect/>
          </a:stretch>
        </p:blipFill>
        <p:spPr>
          <a:xfrm>
            <a:off x="304799" y="3810000"/>
            <a:ext cx="8562110" cy="1295400"/>
          </a:xfrm>
          <a:prstGeom prst="rect">
            <a:avLst/>
          </a:prstGeom>
        </p:spPr>
      </p:pic>
    </p:spTree>
    <p:extLst>
      <p:ext uri="{BB962C8B-B14F-4D97-AF65-F5344CB8AC3E}">
        <p14:creationId xmlns:p14="http://schemas.microsoft.com/office/powerpoint/2010/main" val="3896945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76200" y="0"/>
            <a:ext cx="9067800" cy="6781800"/>
          </a:xfrm>
        </p:spPr>
        <p:txBody>
          <a:bodyPr/>
          <a:lstStyle/>
          <a:p>
            <a:endParaRPr lang="ka-GE" dirty="0" smtClean="0"/>
          </a:p>
          <a:p>
            <a:endParaRPr lang="ka-GE" dirty="0"/>
          </a:p>
          <a:p>
            <a:endParaRPr lang="ka-GE" dirty="0" smtClean="0"/>
          </a:p>
          <a:p>
            <a:endParaRPr lang="ka-GE" dirty="0"/>
          </a:p>
          <a:p>
            <a:endParaRPr lang="ka-GE" dirty="0" smtClean="0"/>
          </a:p>
          <a:p>
            <a:endParaRPr lang="ka-GE" dirty="0"/>
          </a:p>
          <a:p>
            <a:pPr marL="0" indent="0">
              <a:buNone/>
            </a:pPr>
            <a:r>
              <a:rPr lang="ka-GE" sz="1800" dirty="0" smtClean="0"/>
              <a:t>გ)შესაძლებელია </a:t>
            </a:r>
            <a:r>
              <a:rPr lang="ka-GE" sz="1800" dirty="0"/>
              <a:t>ახალი საგნის </a:t>
            </a:r>
            <a:r>
              <a:rPr lang="ka-GE" sz="1800" dirty="0" smtClean="0"/>
              <a:t>დარეგისტრირება:</a:t>
            </a:r>
          </a:p>
          <a:p>
            <a:pPr marL="0" indent="0">
              <a:buNone/>
            </a:pPr>
            <a:endParaRPr lang="ka-GE" sz="1800" dirty="0"/>
          </a:p>
          <a:p>
            <a:pPr marL="0" indent="0">
              <a:buNone/>
            </a:pPr>
            <a:endParaRPr lang="ka-GE" sz="1800" dirty="0" smtClean="0"/>
          </a:p>
        </p:txBody>
      </p:sp>
      <p:pic>
        <p:nvPicPr>
          <p:cNvPr id="6" name="Picture 5"/>
          <p:cNvPicPr/>
          <p:nvPr/>
        </p:nvPicPr>
        <p:blipFill>
          <a:blip r:embed="rId2"/>
          <a:stretch>
            <a:fillRect/>
          </a:stretch>
        </p:blipFill>
        <p:spPr>
          <a:xfrm>
            <a:off x="152401" y="150494"/>
            <a:ext cx="8714508" cy="2398741"/>
          </a:xfrm>
          <a:prstGeom prst="rect">
            <a:avLst/>
          </a:prstGeom>
        </p:spPr>
      </p:pic>
      <p:pic>
        <p:nvPicPr>
          <p:cNvPr id="7" name="Picture 6"/>
          <p:cNvPicPr/>
          <p:nvPr/>
        </p:nvPicPr>
        <p:blipFill>
          <a:blip r:embed="rId3"/>
          <a:stretch>
            <a:fillRect/>
          </a:stretch>
        </p:blipFill>
        <p:spPr>
          <a:xfrm>
            <a:off x="152401" y="3428999"/>
            <a:ext cx="8714508" cy="2667001"/>
          </a:xfrm>
          <a:prstGeom prst="rect">
            <a:avLst/>
          </a:prstGeom>
        </p:spPr>
      </p:pic>
    </p:spTree>
    <p:extLst>
      <p:ext uri="{BB962C8B-B14F-4D97-AF65-F5344CB8AC3E}">
        <p14:creationId xmlns:p14="http://schemas.microsoft.com/office/powerpoint/2010/main" val="179156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0835" y="41564"/>
            <a:ext cx="8908473" cy="6774872"/>
          </a:xfrm>
        </p:spPr>
        <p:txBody>
          <a:bodyPr>
            <a:normAutofit/>
          </a:bodyPr>
          <a:lstStyle/>
          <a:p>
            <a:pPr marL="0" indent="0">
              <a:buNone/>
            </a:pPr>
            <a:r>
              <a:rPr lang="ka-GE" sz="1800" dirty="0" smtClean="0"/>
              <a:t>დ)საგნების </a:t>
            </a:r>
            <a:r>
              <a:rPr lang="ka-GE" sz="1800" dirty="0"/>
              <a:t>შემთხვევაში საგნების მოძებნა შესაძლებელია არაზუსტი ძებნით.  მაგალითად სქრინზე ჩანს რომ საგნის ძებნა ხდება შეყვანილი მონაცემებით „დაპროგ“  და სისტემამ გამოიტანა ყველა საგანი რომლის დასახელებაც შეიცავს ამ სიმბოლოებს</a:t>
            </a:r>
            <a:r>
              <a:rPr lang="ka-GE" sz="1800" dirty="0" smtClean="0"/>
              <a:t>:</a:t>
            </a:r>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r>
              <a:rPr lang="ka-GE" sz="1800" dirty="0"/>
              <a:t>8) მომხმარებელს შეუძლია სისტემიდან გამოსვლა „სისტემიდან გამოსვლა“ ღილაკზე დაჭერისას</a:t>
            </a:r>
            <a:endParaRPr lang="en-US" sz="1800" dirty="0"/>
          </a:p>
          <a:p>
            <a:pPr marL="0" indent="0">
              <a:buNone/>
            </a:pPr>
            <a:endParaRPr lang="en-US" sz="1800" dirty="0"/>
          </a:p>
          <a:p>
            <a:pPr marL="0" indent="0">
              <a:buNone/>
            </a:pPr>
            <a:r>
              <a:rPr lang="ka-GE" sz="1800" dirty="0" smtClean="0"/>
              <a:t>როდესაც მომხმარებლი არის </a:t>
            </a:r>
            <a:r>
              <a:rPr lang="ka-GE" sz="1800" b="1" dirty="0" smtClean="0"/>
              <a:t>სტუდენდი </a:t>
            </a:r>
            <a:r>
              <a:rPr lang="ka-GE" sz="1800" dirty="0" smtClean="0"/>
              <a:t>გვაქვს შემდეგი მოხმარების შემთხვევები:</a:t>
            </a:r>
          </a:p>
          <a:p>
            <a:pPr marL="0" indent="0">
              <a:buNone/>
            </a:pPr>
            <a:r>
              <a:rPr lang="ka-GE" sz="1800" dirty="0" smtClean="0"/>
              <a:t>1) ავტორიზაცია</a:t>
            </a:r>
            <a:endParaRPr lang="en-US" sz="1800" dirty="0"/>
          </a:p>
        </p:txBody>
      </p:sp>
      <p:pic>
        <p:nvPicPr>
          <p:cNvPr id="4" name="Picture 3"/>
          <p:cNvPicPr/>
          <p:nvPr/>
        </p:nvPicPr>
        <p:blipFill>
          <a:blip r:embed="rId2"/>
          <a:stretch>
            <a:fillRect/>
          </a:stretch>
        </p:blipFill>
        <p:spPr>
          <a:xfrm>
            <a:off x="152400" y="1219200"/>
            <a:ext cx="8610600" cy="1427018"/>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52401" y="4612005"/>
            <a:ext cx="8610600" cy="2093595"/>
          </a:xfrm>
          <a:prstGeom prst="rect">
            <a:avLst/>
          </a:prstGeom>
        </p:spPr>
      </p:pic>
    </p:spTree>
    <p:extLst>
      <p:ext uri="{BB962C8B-B14F-4D97-AF65-F5344CB8AC3E}">
        <p14:creationId xmlns:p14="http://schemas.microsoft.com/office/powerpoint/2010/main" val="2728325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0"/>
            <a:ext cx="9067800" cy="6858000"/>
          </a:xfrm>
        </p:spPr>
        <p:txBody>
          <a:bodyPr/>
          <a:lstStyle/>
          <a:p>
            <a:pPr marL="0" lvl="0" indent="0">
              <a:buNone/>
            </a:pPr>
            <a:r>
              <a:rPr lang="ka-GE" sz="1800" dirty="0" smtClean="0"/>
              <a:t>2)სტუდენტი </a:t>
            </a:r>
            <a:r>
              <a:rPr lang="ka-GE" sz="1800" dirty="0"/>
              <a:t>მიუთითებს </a:t>
            </a:r>
            <a:r>
              <a:rPr lang="en-US" sz="1800" dirty="0"/>
              <a:t>user/password-</a:t>
            </a:r>
            <a:r>
              <a:rPr lang="ka-GE" sz="1800" dirty="0"/>
              <a:t>ს</a:t>
            </a:r>
            <a:endParaRPr lang="en-US" sz="1800" dirty="0"/>
          </a:p>
          <a:p>
            <a:pPr marL="0" lvl="0" indent="0">
              <a:buNone/>
            </a:pPr>
            <a:r>
              <a:rPr lang="ka-GE" sz="1800" dirty="0" smtClean="0"/>
              <a:t>3)გამოდის </a:t>
            </a:r>
            <a:r>
              <a:rPr lang="ka-GE" sz="1800" dirty="0"/>
              <a:t>მთავარი გვერდი სადაც ჩანს სტუდენტის შესახებ ძირითადი </a:t>
            </a:r>
            <a:r>
              <a:rPr lang="ka-GE" sz="1800" dirty="0" smtClean="0"/>
              <a:t>ინფორმაცია:</a:t>
            </a:r>
          </a:p>
          <a:p>
            <a:pPr marL="0" lvl="0" indent="0">
              <a:buNone/>
            </a:pPr>
            <a:endParaRPr lang="ka-GE" sz="1800" dirty="0"/>
          </a:p>
          <a:p>
            <a:pPr marL="0" lvl="0" indent="0">
              <a:buNone/>
            </a:pPr>
            <a:endParaRPr lang="ka-GE" sz="1800" dirty="0" smtClean="0"/>
          </a:p>
          <a:p>
            <a:pPr marL="0" lvl="0" indent="0">
              <a:buNone/>
            </a:pPr>
            <a:endParaRPr lang="ka-GE" sz="1800" dirty="0"/>
          </a:p>
          <a:p>
            <a:pPr marL="0" lvl="0" indent="0">
              <a:buNone/>
            </a:pPr>
            <a:endParaRPr lang="ka-GE" sz="1800" dirty="0" smtClean="0"/>
          </a:p>
          <a:p>
            <a:pPr marL="0" lvl="0" indent="0">
              <a:buNone/>
            </a:pPr>
            <a:endParaRPr lang="ka-GE" sz="1800" dirty="0"/>
          </a:p>
          <a:p>
            <a:pPr marL="0" lvl="0" indent="0">
              <a:buNone/>
            </a:pPr>
            <a:endParaRPr lang="ka-GE" sz="1800" dirty="0" smtClean="0"/>
          </a:p>
          <a:p>
            <a:pPr marL="0" lvl="0" indent="0">
              <a:buNone/>
            </a:pPr>
            <a:endParaRPr lang="ka-GE" sz="1800" dirty="0"/>
          </a:p>
          <a:p>
            <a:pPr marL="0" indent="0">
              <a:buNone/>
            </a:pPr>
            <a:r>
              <a:rPr lang="ka-GE" sz="1800" dirty="0" smtClean="0"/>
              <a:t>4)სტუდენტს </a:t>
            </a:r>
            <a:r>
              <a:rPr lang="ka-GE" sz="1800" dirty="0"/>
              <a:t>შეუძლია ნახოს არჩეული საგნების შესახებ ინფორმაცია “საგნების ჩამონათვალი “ ღილაკზე დაჭერით (გამოცდებში მიღებული შედეგები ):</a:t>
            </a:r>
            <a:endParaRPr lang="en-US" sz="1800" dirty="0"/>
          </a:p>
          <a:p>
            <a:pPr marL="0" lvl="0" indent="0">
              <a:buNone/>
            </a:pPr>
            <a:endParaRPr lang="en-US" sz="1800" dirty="0"/>
          </a:p>
          <a:p>
            <a:endParaRPr lang="en-US" dirty="0"/>
          </a:p>
        </p:txBody>
      </p:sp>
      <p:pic>
        <p:nvPicPr>
          <p:cNvPr id="4" name="Picture 3"/>
          <p:cNvPicPr/>
          <p:nvPr/>
        </p:nvPicPr>
        <p:blipFill>
          <a:blip r:embed="rId2"/>
          <a:stretch>
            <a:fillRect/>
          </a:stretch>
        </p:blipFill>
        <p:spPr>
          <a:xfrm>
            <a:off x="304800" y="1066800"/>
            <a:ext cx="8382000" cy="2057400"/>
          </a:xfrm>
          <a:prstGeom prst="rect">
            <a:avLst/>
          </a:prstGeom>
        </p:spPr>
      </p:pic>
      <p:pic>
        <p:nvPicPr>
          <p:cNvPr id="5" name="Picture 4"/>
          <p:cNvPicPr/>
          <p:nvPr/>
        </p:nvPicPr>
        <p:blipFill>
          <a:blip r:embed="rId3"/>
          <a:stretch>
            <a:fillRect/>
          </a:stretch>
        </p:blipFill>
        <p:spPr>
          <a:xfrm>
            <a:off x="304799" y="4114800"/>
            <a:ext cx="8409709" cy="2133600"/>
          </a:xfrm>
          <a:prstGeom prst="rect">
            <a:avLst/>
          </a:prstGeom>
        </p:spPr>
      </p:pic>
    </p:spTree>
    <p:extLst>
      <p:ext uri="{BB962C8B-B14F-4D97-AF65-F5344CB8AC3E}">
        <p14:creationId xmlns:p14="http://schemas.microsoft.com/office/powerpoint/2010/main" val="37066526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0"/>
            <a:ext cx="9067800" cy="6705600"/>
          </a:xfrm>
        </p:spPr>
        <p:txBody>
          <a:bodyPr/>
          <a:lstStyle/>
          <a:p>
            <a:pPr marL="0" indent="0">
              <a:buNone/>
            </a:pPr>
            <a:r>
              <a:rPr lang="ka-GE" sz="1800" dirty="0"/>
              <a:t>6)საგნების რეგისტრაციის გვერდიდან შეუძლია ახალი საგნების არჩევა „არჩევა “ ღილაკზე დაჭერისას იმ შემთხვევაში თუ რეგისტრაციის პროცესი </a:t>
            </a:r>
            <a:r>
              <a:rPr lang="ka-GE" sz="1800" dirty="0" smtClean="0"/>
              <a:t>აქტიურია:</a:t>
            </a:r>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r>
              <a:rPr lang="ka-GE" sz="1800" dirty="0"/>
              <a:t>ხოლო თუ საგნების რეგისტრაციის პროცესი დახურულია სისტემას გამოაქვს შესაბამის შეტყობინება</a:t>
            </a:r>
            <a:r>
              <a:rPr lang="ka-GE" sz="1800" dirty="0" smtClean="0"/>
              <a:t>:</a:t>
            </a:r>
          </a:p>
          <a:p>
            <a:pPr marL="0" indent="0">
              <a:buNone/>
            </a:pPr>
            <a:endParaRPr lang="ka-GE" sz="1800" dirty="0"/>
          </a:p>
          <a:p>
            <a:pPr marL="0" indent="0">
              <a:buNone/>
            </a:pPr>
            <a:endParaRPr lang="ka-GE" sz="1800" dirty="0" smtClean="0"/>
          </a:p>
          <a:p>
            <a:pPr marL="0" indent="0">
              <a:buNone/>
            </a:pPr>
            <a:endParaRPr lang="ka-GE" sz="1800" dirty="0" smtClean="0"/>
          </a:p>
          <a:p>
            <a:pPr marL="0" indent="0">
              <a:buNone/>
            </a:pPr>
            <a:r>
              <a:rPr lang="ka-GE" sz="1800" dirty="0" smtClean="0"/>
              <a:t>7</a:t>
            </a:r>
            <a:r>
              <a:rPr lang="ka-GE" sz="1800" dirty="0"/>
              <a:t>) სტუდენტს შეუძლია მიმდინარე ფინასური მდგომარეობის ნახვა „ფინანსური მდგომარეობა “ ღილაზე დაჭერით </a:t>
            </a:r>
            <a:r>
              <a:rPr lang="ka-GE" sz="1800" dirty="0" smtClean="0"/>
              <a:t>:</a:t>
            </a:r>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en-US" sz="1800" dirty="0"/>
          </a:p>
          <a:p>
            <a:pPr marL="0" indent="0">
              <a:buNone/>
            </a:pPr>
            <a:endParaRPr lang="en-US" sz="1800" dirty="0"/>
          </a:p>
          <a:p>
            <a:pPr marL="0" indent="0">
              <a:buNone/>
            </a:pPr>
            <a:endParaRPr lang="en-US" sz="1800" dirty="0"/>
          </a:p>
          <a:p>
            <a:endParaRPr lang="en-US" dirty="0"/>
          </a:p>
        </p:txBody>
      </p:sp>
      <p:pic>
        <p:nvPicPr>
          <p:cNvPr id="4" name="Picture 3"/>
          <p:cNvPicPr/>
          <p:nvPr/>
        </p:nvPicPr>
        <p:blipFill>
          <a:blip r:embed="rId2"/>
          <a:stretch>
            <a:fillRect/>
          </a:stretch>
        </p:blipFill>
        <p:spPr>
          <a:xfrm>
            <a:off x="152400" y="762000"/>
            <a:ext cx="8610600" cy="1254125"/>
          </a:xfrm>
          <a:prstGeom prst="rect">
            <a:avLst/>
          </a:prstGeom>
        </p:spPr>
      </p:pic>
      <p:pic>
        <p:nvPicPr>
          <p:cNvPr id="5" name="Picture 4"/>
          <p:cNvPicPr/>
          <p:nvPr/>
        </p:nvPicPr>
        <p:blipFill>
          <a:blip r:embed="rId3"/>
          <a:stretch>
            <a:fillRect/>
          </a:stretch>
        </p:blipFill>
        <p:spPr>
          <a:xfrm>
            <a:off x="152400" y="2702242"/>
            <a:ext cx="8610600" cy="761394"/>
          </a:xfrm>
          <a:prstGeom prst="rect">
            <a:avLst/>
          </a:prstGeom>
        </p:spPr>
      </p:pic>
      <p:pic>
        <p:nvPicPr>
          <p:cNvPr id="6" name="Picture 5"/>
          <p:cNvPicPr/>
          <p:nvPr/>
        </p:nvPicPr>
        <p:blipFill>
          <a:blip r:embed="rId4"/>
          <a:stretch>
            <a:fillRect/>
          </a:stretch>
        </p:blipFill>
        <p:spPr>
          <a:xfrm>
            <a:off x="117764" y="4450542"/>
            <a:ext cx="8610600" cy="1112058"/>
          </a:xfrm>
          <a:prstGeom prst="rect">
            <a:avLst/>
          </a:prstGeom>
        </p:spPr>
      </p:pic>
    </p:spTree>
    <p:extLst>
      <p:ext uri="{BB962C8B-B14F-4D97-AF65-F5344CB8AC3E}">
        <p14:creationId xmlns:p14="http://schemas.microsoft.com/office/powerpoint/2010/main" val="1759485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9144000" cy="6781800"/>
          </a:xfrm>
        </p:spPr>
        <p:txBody>
          <a:bodyPr/>
          <a:lstStyle/>
          <a:p>
            <a:pPr marL="0" indent="0">
              <a:buNone/>
            </a:pPr>
            <a:r>
              <a:rPr lang="ka-GE" sz="1800" dirty="0" smtClean="0"/>
              <a:t>როდესაც  </a:t>
            </a:r>
            <a:r>
              <a:rPr lang="ka-GE" sz="1800" dirty="0"/>
              <a:t>მომხმარებელი არის </a:t>
            </a:r>
            <a:r>
              <a:rPr lang="ka-GE" sz="1800" b="1" dirty="0"/>
              <a:t>ლექტორი</a:t>
            </a:r>
            <a:r>
              <a:rPr lang="ka-GE" sz="1800" dirty="0"/>
              <a:t> გვაქვს შემდეგი მოხმარების შემთხვევები:</a:t>
            </a:r>
            <a:endParaRPr lang="en-US" sz="1800" dirty="0"/>
          </a:p>
          <a:p>
            <a:pPr marL="0" indent="0">
              <a:buNone/>
            </a:pPr>
            <a:r>
              <a:rPr lang="en-US" sz="1800" dirty="0" smtClean="0"/>
              <a:t>1</a:t>
            </a:r>
            <a:r>
              <a:rPr lang="ka-GE" sz="1800" dirty="0" smtClean="0"/>
              <a:t>)</a:t>
            </a:r>
            <a:r>
              <a:rPr lang="en-US" sz="1800" dirty="0" smtClean="0"/>
              <a:t> </a:t>
            </a:r>
            <a:r>
              <a:rPr lang="ka-GE" sz="1800" dirty="0"/>
              <a:t>სისტემის </a:t>
            </a:r>
            <a:r>
              <a:rPr lang="ka-GE" sz="1800" dirty="0" smtClean="0"/>
              <a:t>ავტორიზაცია</a:t>
            </a:r>
          </a:p>
          <a:p>
            <a:pPr marL="0" lvl="0" indent="0">
              <a:buNone/>
            </a:pPr>
            <a:r>
              <a:rPr lang="ka-GE" sz="1800" dirty="0" smtClean="0"/>
              <a:t>2)გამოდის </a:t>
            </a:r>
            <a:r>
              <a:rPr lang="ka-GE" sz="1800" dirty="0"/>
              <a:t>მთავარი გვერდი სადაც ჩანს ლექტორის შესახებ ძირითადი ინფორმაცია</a:t>
            </a:r>
            <a:r>
              <a:rPr lang="ka-GE" sz="1800" dirty="0" smtClean="0"/>
              <a:t>:</a:t>
            </a:r>
          </a:p>
          <a:p>
            <a:pPr marL="0" lvl="0" indent="0">
              <a:buNone/>
            </a:pPr>
            <a:endParaRPr lang="ka-GE" sz="1800" dirty="0"/>
          </a:p>
          <a:p>
            <a:pPr marL="0" lvl="0" indent="0">
              <a:buNone/>
            </a:pPr>
            <a:endParaRPr lang="ka-GE" sz="1800" dirty="0" smtClean="0"/>
          </a:p>
          <a:p>
            <a:pPr marL="0" lvl="0" indent="0">
              <a:buNone/>
            </a:pPr>
            <a:endParaRPr lang="ka-GE" sz="1800" dirty="0"/>
          </a:p>
          <a:p>
            <a:pPr marL="0" lvl="0" indent="0">
              <a:buNone/>
            </a:pPr>
            <a:endParaRPr lang="ka-GE" sz="1800" dirty="0" smtClean="0"/>
          </a:p>
          <a:p>
            <a:pPr marL="0" lvl="0" indent="0">
              <a:buNone/>
            </a:pPr>
            <a:endParaRPr lang="ka-GE" sz="1800" dirty="0"/>
          </a:p>
          <a:p>
            <a:pPr marL="0" lvl="0" indent="0">
              <a:buNone/>
            </a:pPr>
            <a:endParaRPr lang="ka-GE" sz="1800" dirty="0" smtClean="0"/>
          </a:p>
          <a:p>
            <a:pPr marL="0" indent="0">
              <a:buNone/>
            </a:pPr>
            <a:r>
              <a:rPr lang="ka-GE" sz="1800" dirty="0" smtClean="0"/>
              <a:t> 3)</a:t>
            </a:r>
            <a:r>
              <a:rPr lang="ka-GE" sz="1800" dirty="0"/>
              <a:t> </a:t>
            </a:r>
            <a:r>
              <a:rPr lang="ka-GE" sz="1800" dirty="0" smtClean="0"/>
              <a:t>მთავარი </a:t>
            </a:r>
            <a:r>
              <a:rPr lang="ka-GE" sz="1800" dirty="0"/>
              <a:t>გვერდიდან შეუძლია გადავიდეს იმ საგნების ჩამონათვალზე რომლებსაც პედაგოგი ხელმძღვანელობს:</a:t>
            </a:r>
            <a:endParaRPr lang="en-US" sz="1800" dirty="0"/>
          </a:p>
          <a:p>
            <a:pPr marL="0" lvl="0" indent="0">
              <a:buNone/>
            </a:pPr>
            <a:endParaRPr lang="en-US" sz="1800" dirty="0"/>
          </a:p>
          <a:p>
            <a:pPr marL="0" indent="0">
              <a:buNone/>
            </a:pPr>
            <a:endParaRPr lang="en-US" sz="1800" dirty="0"/>
          </a:p>
        </p:txBody>
      </p:sp>
      <p:pic>
        <p:nvPicPr>
          <p:cNvPr id="4" name="Picture 3"/>
          <p:cNvPicPr/>
          <p:nvPr/>
        </p:nvPicPr>
        <p:blipFill>
          <a:blip r:embed="rId2"/>
          <a:stretch>
            <a:fillRect/>
          </a:stretch>
        </p:blipFill>
        <p:spPr>
          <a:xfrm>
            <a:off x="152400" y="1143000"/>
            <a:ext cx="8686800" cy="2057400"/>
          </a:xfrm>
          <a:prstGeom prst="rect">
            <a:avLst/>
          </a:prstGeom>
        </p:spPr>
      </p:pic>
      <p:pic>
        <p:nvPicPr>
          <p:cNvPr id="5" name="Picture 4"/>
          <p:cNvPicPr/>
          <p:nvPr/>
        </p:nvPicPr>
        <p:blipFill>
          <a:blip r:embed="rId3"/>
          <a:stretch>
            <a:fillRect/>
          </a:stretch>
        </p:blipFill>
        <p:spPr>
          <a:xfrm>
            <a:off x="152400" y="3928110"/>
            <a:ext cx="8686800" cy="1329690"/>
          </a:xfrm>
          <a:prstGeom prst="rect">
            <a:avLst/>
          </a:prstGeom>
        </p:spPr>
      </p:pic>
    </p:spTree>
    <p:extLst>
      <p:ext uri="{BB962C8B-B14F-4D97-AF65-F5344CB8AC3E}">
        <p14:creationId xmlns:p14="http://schemas.microsoft.com/office/powerpoint/2010/main" val="526626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ka-GE" dirty="0"/>
              <a:t> </a:t>
            </a:r>
            <a:r>
              <a:rPr lang="en-US" dirty="0"/>
              <a:t/>
            </a:r>
            <a:br>
              <a:rPr lang="en-US" dirty="0"/>
            </a:br>
            <a:r>
              <a:rPr lang="ka-GE" sz="2200" b="1" dirty="0"/>
              <a:t>1. </a:t>
            </a:r>
            <a:r>
              <a:rPr lang="en-US" sz="2200" b="1" dirty="0" err="1"/>
              <a:t>შესავალი</a:t>
            </a:r>
            <a:r>
              <a:rPr lang="en-US" sz="2200" b="1" dirty="0"/>
              <a:t> </a:t>
            </a:r>
            <a:r>
              <a:rPr lang="en-US" sz="2200" dirty="0"/>
              <a:t/>
            </a:r>
            <a:br>
              <a:rPr lang="en-US" sz="2200" dirty="0"/>
            </a:br>
            <a:r>
              <a:rPr lang="ka-GE" sz="2200" b="1" dirty="0"/>
              <a:t> </a:t>
            </a:r>
            <a:r>
              <a:rPr lang="en-US" sz="2200" dirty="0"/>
              <a:t/>
            </a:r>
            <a:br>
              <a:rPr lang="en-US" sz="2200" dirty="0"/>
            </a:br>
            <a:r>
              <a:rPr lang="en-US" sz="2200" dirty="0"/>
              <a:t/>
            </a:r>
            <a:br>
              <a:rPr lang="en-US" sz="2200" dirty="0"/>
            </a:br>
            <a:endParaRPr lang="en-US" sz="2200" dirty="0"/>
          </a:p>
        </p:txBody>
      </p:sp>
      <p:sp>
        <p:nvSpPr>
          <p:cNvPr id="3" name="Content Placeholder 2"/>
          <p:cNvSpPr>
            <a:spLocks noGrp="1"/>
          </p:cNvSpPr>
          <p:nvPr>
            <p:ph sz="quarter" idx="1"/>
          </p:nvPr>
        </p:nvSpPr>
        <p:spPr>
          <a:xfrm>
            <a:off x="457200" y="533400"/>
            <a:ext cx="7467600" cy="5940552"/>
          </a:xfrm>
        </p:spPr>
        <p:txBody>
          <a:bodyPr>
            <a:noAutofit/>
          </a:bodyPr>
          <a:lstStyle/>
          <a:p>
            <a:pPr marL="0" indent="0">
              <a:buNone/>
            </a:pPr>
            <a:r>
              <a:rPr lang="en-US" sz="1800" dirty="0"/>
              <a:t>1.1 </a:t>
            </a:r>
            <a:r>
              <a:rPr lang="en-US" sz="1800" b="1" dirty="0" err="1"/>
              <a:t>მიზანი</a:t>
            </a:r>
            <a:r>
              <a:rPr lang="en-US" sz="1800" dirty="0"/>
              <a:t>:</a:t>
            </a:r>
            <a:endParaRPr lang="ka-GE" sz="1800" dirty="0"/>
          </a:p>
          <a:p>
            <a:pPr marL="0" indent="0">
              <a:buNone/>
            </a:pPr>
            <a:r>
              <a:rPr lang="ka-GE" sz="1800" dirty="0"/>
              <a:t>დეპარტამენტის სასწავლო პროცესის მხარდამჭერი სისტემა განკუთვნილია     </a:t>
            </a:r>
            <a:r>
              <a:rPr lang="ka-GE" sz="1800" dirty="0" smtClean="0"/>
              <a:t>სტუდენტთა </a:t>
            </a:r>
            <a:r>
              <a:rPr lang="ka-GE" sz="1800" dirty="0"/>
              <a:t>და ლექტორთა მართვისთვის. პროგრამაში ინახება ინფორმაცია როგორც  სტუდენტების ასევე ლექტორების და საგნების შესახებ შესახებ. </a:t>
            </a:r>
            <a:endParaRPr lang="en-US" sz="1800" dirty="0"/>
          </a:p>
          <a:p>
            <a:pPr marL="0" indent="0">
              <a:buNone/>
            </a:pPr>
            <a:r>
              <a:rPr lang="en-US" sz="1800" b="1" dirty="0"/>
              <a:t> 1.2 </a:t>
            </a:r>
            <a:r>
              <a:rPr lang="en-US" sz="1800" b="1" dirty="0" err="1"/>
              <a:t>თვალთახედვა</a:t>
            </a:r>
            <a:r>
              <a:rPr lang="en-US" sz="1800" b="1" dirty="0" smtClean="0"/>
              <a:t>:</a:t>
            </a:r>
            <a:endParaRPr lang="en-US" sz="1800" dirty="0"/>
          </a:p>
          <a:p>
            <a:pPr marL="0" indent="0">
              <a:buNone/>
            </a:pPr>
            <a:r>
              <a:rPr lang="en-US" sz="1800" u="sng" dirty="0" err="1"/>
              <a:t>თვალთახედვაშია</a:t>
            </a:r>
            <a:r>
              <a:rPr lang="en-US" sz="1800" u="sng" dirty="0"/>
              <a:t>: </a:t>
            </a:r>
            <a:endParaRPr lang="en-US" sz="1800" dirty="0"/>
          </a:p>
          <a:p>
            <a:pPr marL="0" indent="0">
              <a:buNone/>
            </a:pPr>
            <a:r>
              <a:rPr lang="ka-GE" sz="1800" dirty="0"/>
              <a:t>ა</a:t>
            </a:r>
            <a:r>
              <a:rPr lang="en-US" sz="1800" dirty="0"/>
              <a:t>) </a:t>
            </a:r>
            <a:r>
              <a:rPr lang="ka-GE" sz="1800" dirty="0"/>
              <a:t>სტუდენტების მონაცემების  </a:t>
            </a:r>
            <a:r>
              <a:rPr lang="en-US" sz="1800" dirty="0" err="1"/>
              <a:t>მართვა</a:t>
            </a:r>
            <a:r>
              <a:rPr lang="en-US" sz="1800" dirty="0"/>
              <a:t>, </a:t>
            </a:r>
            <a:r>
              <a:rPr lang="en-US" sz="1800" dirty="0" err="1"/>
              <a:t>რომელიც</a:t>
            </a:r>
            <a:r>
              <a:rPr lang="en-US" sz="1800" dirty="0"/>
              <a:t> </a:t>
            </a:r>
            <a:r>
              <a:rPr lang="en-US" sz="1800" dirty="0" err="1"/>
              <a:t>მოიცავს</a:t>
            </a:r>
            <a:r>
              <a:rPr lang="en-US" sz="1800" dirty="0"/>
              <a:t> </a:t>
            </a:r>
            <a:r>
              <a:rPr lang="ka-GE" sz="1800" dirty="0"/>
              <a:t>სტუდენტის პირად ინფორმაციას,  სწავლების მიმართულებას, არჩეული საგნების ჩამონათვალს და შეფასებას ამ საგნებში.</a:t>
            </a:r>
            <a:endParaRPr lang="en-US" sz="1800" dirty="0"/>
          </a:p>
          <a:p>
            <a:pPr marL="0" indent="0">
              <a:buNone/>
            </a:pPr>
            <a:r>
              <a:rPr lang="ka-GE" sz="1800" dirty="0"/>
              <a:t>ბ</a:t>
            </a:r>
            <a:r>
              <a:rPr lang="en-US" sz="1800" dirty="0"/>
              <a:t>) </a:t>
            </a:r>
            <a:r>
              <a:rPr lang="ka-GE" sz="1800" dirty="0"/>
              <a:t>პედადოგის შესახებ ინფორმაცია. იმ საგნების ჩამონათვალს რომელთაც ხელძღვანელობენ პედაგოგები. </a:t>
            </a:r>
            <a:endParaRPr lang="ka-GE" sz="1800" dirty="0" smtClean="0"/>
          </a:p>
          <a:p>
            <a:pPr marL="0" indent="0">
              <a:buNone/>
            </a:pPr>
            <a:r>
              <a:rPr lang="ka-GE" sz="1800" dirty="0"/>
              <a:t>გ</a:t>
            </a:r>
            <a:r>
              <a:rPr lang="en-US" sz="1800" dirty="0" smtClean="0"/>
              <a:t>) </a:t>
            </a:r>
            <a:r>
              <a:rPr lang="en-US" sz="1800" dirty="0" err="1"/>
              <a:t>მომხმარებლის</a:t>
            </a:r>
            <a:r>
              <a:rPr lang="en-US" sz="1800" dirty="0"/>
              <a:t> </a:t>
            </a:r>
            <a:r>
              <a:rPr lang="en-US" sz="1800" dirty="0" err="1"/>
              <a:t>ავტორიზაცია</a:t>
            </a:r>
            <a:r>
              <a:rPr lang="en-US" sz="1800" dirty="0"/>
              <a:t> </a:t>
            </a:r>
            <a:r>
              <a:rPr lang="ka-GE" sz="1800" dirty="0" smtClean="0"/>
              <a:t>.</a:t>
            </a:r>
            <a:endParaRPr lang="en-US" sz="1800" dirty="0" smtClean="0"/>
          </a:p>
          <a:p>
            <a:pPr marL="0" indent="0">
              <a:buNone/>
            </a:pPr>
            <a:r>
              <a:rPr lang="ka-GE" sz="1800" dirty="0"/>
              <a:t>დ) </a:t>
            </a:r>
            <a:r>
              <a:rPr lang="ka-GE" sz="1800" dirty="0" smtClean="0"/>
              <a:t>სწავლის </a:t>
            </a:r>
            <a:r>
              <a:rPr lang="ka-GE" sz="1800" dirty="0"/>
              <a:t>საფასურის დათვლა.</a:t>
            </a:r>
            <a:endParaRPr lang="en-US" sz="1800" dirty="0"/>
          </a:p>
          <a:p>
            <a:pPr marL="0" indent="0">
              <a:buNone/>
            </a:pPr>
            <a:r>
              <a:rPr lang="en-US" sz="1800" dirty="0"/>
              <a:t> </a:t>
            </a:r>
            <a:r>
              <a:rPr lang="en-US" sz="1800" u="sng" dirty="0" err="1"/>
              <a:t>არ</a:t>
            </a:r>
            <a:r>
              <a:rPr lang="en-US" sz="1800" u="sng" dirty="0"/>
              <a:t> </a:t>
            </a:r>
            <a:r>
              <a:rPr lang="en-US" sz="1800" u="sng" dirty="0" err="1"/>
              <a:t>არის</a:t>
            </a:r>
            <a:r>
              <a:rPr lang="en-US" sz="1800" u="sng" dirty="0"/>
              <a:t> </a:t>
            </a:r>
            <a:r>
              <a:rPr lang="en-US" sz="1800" u="sng" dirty="0" err="1"/>
              <a:t>თვალთახედვაში</a:t>
            </a:r>
            <a:r>
              <a:rPr lang="en-US" sz="1800" u="sng" dirty="0"/>
              <a:t>: </a:t>
            </a:r>
            <a:endParaRPr lang="en-US" sz="1800" dirty="0"/>
          </a:p>
          <a:p>
            <a:pPr marL="0" indent="0">
              <a:buNone/>
            </a:pPr>
            <a:endParaRPr lang="en-US" sz="1800" dirty="0"/>
          </a:p>
          <a:p>
            <a:pPr marL="0" indent="0">
              <a:buNone/>
            </a:pPr>
            <a:r>
              <a:rPr lang="ka-GE" sz="1800" dirty="0"/>
              <a:t>ბ</a:t>
            </a:r>
            <a:r>
              <a:rPr lang="en-US" sz="1800" dirty="0"/>
              <a:t>) </a:t>
            </a:r>
            <a:r>
              <a:rPr lang="ka-GE" sz="1800" dirty="0"/>
              <a:t>სტუდენტთა მიერ სწავლის პროცესის და პედაგოგების შეფასება.</a:t>
            </a:r>
            <a:endParaRPr lang="en-US" sz="1800" dirty="0"/>
          </a:p>
          <a:p>
            <a:pPr marL="0" indent="0">
              <a:buNone/>
            </a:pPr>
            <a:r>
              <a:rPr lang="ka-GE" sz="1800" dirty="0"/>
              <a:t>გ</a:t>
            </a:r>
            <a:r>
              <a:rPr lang="en-US" sz="1800" dirty="0"/>
              <a:t>) </a:t>
            </a:r>
            <a:r>
              <a:rPr lang="ka-GE" sz="1800" dirty="0"/>
              <a:t>სასწავლო განრიგის მართვა.</a:t>
            </a:r>
            <a:endParaRPr lang="en-US" sz="1800" dirty="0"/>
          </a:p>
          <a:p>
            <a:endParaRPr lang="en-US" sz="1800" dirty="0"/>
          </a:p>
        </p:txBody>
      </p:sp>
    </p:spTree>
    <p:extLst>
      <p:ext uri="{BB962C8B-B14F-4D97-AF65-F5344CB8AC3E}">
        <p14:creationId xmlns:p14="http://schemas.microsoft.com/office/powerpoint/2010/main" val="1631940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66255"/>
            <a:ext cx="7620000" cy="6463145"/>
          </a:xfrm>
        </p:spPr>
        <p:txBody>
          <a:bodyPr>
            <a:normAutofit fontScale="92500" lnSpcReduction="10000"/>
          </a:bodyPr>
          <a:lstStyle/>
          <a:p>
            <a:pPr marL="0" indent="0">
              <a:buNone/>
            </a:pPr>
            <a:r>
              <a:rPr lang="en-US" b="1" dirty="0"/>
              <a:t>4. </a:t>
            </a:r>
            <a:r>
              <a:rPr lang="en-US" b="1" dirty="0" err="1"/>
              <a:t>სამომავლო</a:t>
            </a:r>
            <a:r>
              <a:rPr lang="en-US" b="1" dirty="0"/>
              <a:t> </a:t>
            </a:r>
            <a:r>
              <a:rPr lang="en-US" b="1" dirty="0" err="1"/>
              <a:t>გაფართოება</a:t>
            </a:r>
            <a:r>
              <a:rPr lang="en-US" b="1" dirty="0"/>
              <a:t>: </a:t>
            </a:r>
            <a:endParaRPr lang="en-US" dirty="0"/>
          </a:p>
          <a:p>
            <a:pPr marL="0" indent="0">
              <a:buNone/>
            </a:pPr>
            <a:endParaRPr lang="en-US" sz="1800" dirty="0" smtClean="0"/>
          </a:p>
          <a:p>
            <a:pPr marL="0" indent="0">
              <a:buNone/>
            </a:pPr>
            <a:r>
              <a:rPr lang="ka-GE" sz="1800" dirty="0" smtClean="0"/>
              <a:t>სტუდენტთა </a:t>
            </a:r>
            <a:r>
              <a:rPr lang="ka-GE" sz="1800" dirty="0"/>
              <a:t>მართვის სისტემა  </a:t>
            </a:r>
            <a:r>
              <a:rPr lang="en-US" sz="1800" dirty="0" err="1"/>
              <a:t>არის</a:t>
            </a:r>
            <a:r>
              <a:rPr lang="en-US" sz="1800" dirty="0"/>
              <a:t> </a:t>
            </a:r>
            <a:r>
              <a:rPr lang="ka-GE" sz="1800" dirty="0"/>
              <a:t>მრავალ მომხმარებლიანი </a:t>
            </a:r>
            <a:r>
              <a:rPr lang="en-US" sz="1800" dirty="0" err="1"/>
              <a:t>სისტემა</a:t>
            </a:r>
            <a:r>
              <a:rPr lang="en-US" sz="1800" dirty="0"/>
              <a:t>. </a:t>
            </a:r>
            <a:r>
              <a:rPr lang="ka-GE" sz="1800" dirty="0"/>
              <a:t>სისტემა ისე არის აწყობილი რომ შესაძლებელია მისი მუდმივი განახლება და </a:t>
            </a:r>
            <a:r>
              <a:rPr lang="ka-GE" sz="1800" dirty="0" smtClean="0"/>
              <a:t>გაფათოება. იმისათვის </a:t>
            </a:r>
            <a:r>
              <a:rPr lang="ka-GE" sz="1800" dirty="0"/>
              <a:t>რომ მივიღოთ მრავალფუნქციური დამოუკიდებელი და სრულფასოვანი სისტემა მომავალში შესაძლებელია დაემატოს შემდეგი ფუნქციები</a:t>
            </a:r>
            <a:endParaRPr lang="en-US" sz="1800" dirty="0"/>
          </a:p>
          <a:p>
            <a:pPr marL="0" indent="0">
              <a:buNone/>
            </a:pPr>
            <a:r>
              <a:rPr lang="ka-GE" sz="1800" dirty="0"/>
              <a:t> </a:t>
            </a:r>
            <a:endParaRPr lang="en-US" sz="1800" dirty="0"/>
          </a:p>
          <a:p>
            <a:pPr lvl="0">
              <a:buFont typeface="Wingdings" panose="05000000000000000000" pitchFamily="2" charset="2"/>
              <a:buChar char="Ø"/>
            </a:pPr>
            <a:r>
              <a:rPr lang="ka-GE" sz="1800" dirty="0"/>
              <a:t>კომუნიკაციიის საშუალება პედაგოგებსა და სტუდენტებს შორის</a:t>
            </a:r>
            <a:endParaRPr lang="en-US" sz="1800" dirty="0"/>
          </a:p>
          <a:p>
            <a:pPr lvl="0">
              <a:buFont typeface="Wingdings" panose="05000000000000000000" pitchFamily="2" charset="2"/>
              <a:buChar char="Ø"/>
            </a:pPr>
            <a:r>
              <a:rPr lang="ka-GE" sz="1800" dirty="0"/>
              <a:t>სტუდენტებს და პედაგოგებს უნდა შეეძლოთ ადმინისტრაციასთან კომუნიკაცია რათა ადმინისტრაციამ გაითვალისწინოს მათი აზრი სასწავლო პროცესის გასაუმჯობესებლად.</a:t>
            </a:r>
            <a:endParaRPr lang="en-US" sz="1800" dirty="0"/>
          </a:p>
          <a:p>
            <a:pPr lvl="0">
              <a:buFont typeface="Wingdings" panose="05000000000000000000" pitchFamily="2" charset="2"/>
              <a:buChar char="Ø"/>
            </a:pPr>
            <a:r>
              <a:rPr lang="ka-GE" sz="1800" dirty="0"/>
              <a:t> საგნების განრიგი</a:t>
            </a:r>
            <a:endParaRPr lang="en-US" sz="1800" dirty="0"/>
          </a:p>
          <a:p>
            <a:pPr lvl="0">
              <a:buFont typeface="Wingdings" panose="05000000000000000000" pitchFamily="2" charset="2"/>
              <a:buChar char="Ø"/>
            </a:pPr>
            <a:r>
              <a:rPr lang="ka-GE" sz="1800" dirty="0"/>
              <a:t> გამოკითხვა სტუდენტებს შორის განვლილი საგნების და ლექტორების შესახებ.</a:t>
            </a:r>
            <a:endParaRPr lang="en-US" sz="1800" dirty="0"/>
          </a:p>
          <a:p>
            <a:pPr lvl="0">
              <a:buFont typeface="Wingdings" panose="05000000000000000000" pitchFamily="2" charset="2"/>
              <a:buChar char="Ø"/>
            </a:pPr>
            <a:r>
              <a:rPr lang="ka-GE" sz="1800" dirty="0"/>
              <a:t> ლექტორების მიერ მიმდინარე კურსის შეფასების საშუალება.</a:t>
            </a:r>
            <a:endParaRPr lang="en-US" sz="1800" dirty="0"/>
          </a:p>
          <a:p>
            <a:pPr lvl="0">
              <a:buFont typeface="Wingdings" panose="05000000000000000000" pitchFamily="2" charset="2"/>
              <a:buChar char="Ø"/>
            </a:pPr>
            <a:r>
              <a:rPr lang="ka-GE" sz="1800" dirty="0"/>
              <a:t> ელექტრონული სწავლების პორტალი რისი დახმარებითაც ლექტორი ონლაინ რეჟიმში შეძლებს სტუდენტებისთვის დავალებების და სასწავლო მასალების მიცემას და ასევე შეძლებს დავალებების გასწორებას. </a:t>
            </a:r>
            <a:endParaRPr lang="en-US" sz="1800" dirty="0"/>
          </a:p>
          <a:p>
            <a:pPr lvl="0">
              <a:buFont typeface="Wingdings" panose="05000000000000000000" pitchFamily="2" charset="2"/>
              <a:buChar char="Ø"/>
            </a:pPr>
            <a:r>
              <a:rPr lang="ka-GE" sz="1800" dirty="0"/>
              <a:t>სწავლების საფასურის ონლაინ გადახდის საშუალება, რისი წყალობითაც სტუდენტებს სახლიდან გაუსვლელად ონლაინ რეჟიმში შეეძლებათ სწავლების საფასურის </a:t>
            </a:r>
            <a:r>
              <a:rPr lang="ka-GE" sz="1800" dirty="0" smtClean="0"/>
              <a:t>გადახდა</a:t>
            </a:r>
            <a:endParaRPr lang="en-US" sz="1800" dirty="0"/>
          </a:p>
        </p:txBody>
      </p:sp>
    </p:spTree>
    <p:extLst>
      <p:ext uri="{BB962C8B-B14F-4D97-AF65-F5344CB8AC3E}">
        <p14:creationId xmlns:p14="http://schemas.microsoft.com/office/powerpoint/2010/main" val="3110553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0"/>
            <a:ext cx="8915400" cy="6858000"/>
          </a:xfrm>
        </p:spPr>
        <p:txBody>
          <a:bodyPr>
            <a:normAutofit/>
          </a:bodyPr>
          <a:lstStyle/>
          <a:p>
            <a:r>
              <a:rPr lang="ka-GE" sz="2000" b="1" dirty="0" smtClean="0"/>
              <a:t>დასკვნა:</a:t>
            </a:r>
          </a:p>
          <a:p>
            <a:r>
              <a:rPr lang="ka-GE" sz="2000" dirty="0" smtClean="0"/>
              <a:t>ფაკულტეტზე </a:t>
            </a:r>
            <a:r>
              <a:rPr lang="ka-GE" sz="2000" dirty="0"/>
              <a:t>დღეს მომუშავე სისტემასთან შედარებით ჩვენს სისტემას აქვს ზოგიერთი უპირატესობა. მოქმედი სისტემა სრულად უზრუნველყოფს სტუდენტებისა და ადმინისტრაციის საჭიროებებს ინფორმაციაზე, მაგრამ ნაკლებად ითვალისწინებს მასწავლებლების მოთხოვნებს. მაგალითად, მასწავლებლებს არ შეუძლიათ იმის მონიტორინგი, თუ რამდენი სტუდენტი ჩაეწერა მათ კურსებში. ამ ინფორმაციას ისინი ადმინისტრაციისაგან თუ მიიღებენ. ჩვენი სისტემა თანაბრად აკმაყოფილებს ყველას მოთხოვნილებებს-სტუდენტებისასაც, ადმინისტრაციისასაც და მასწავლებლებისასაც.</a:t>
            </a:r>
            <a:endParaRPr lang="en-US" sz="2000" dirty="0"/>
          </a:p>
          <a:p>
            <a:pPr marL="0" indent="0">
              <a:buNone/>
            </a:pPr>
            <a:endParaRPr lang="en-US" sz="2000" dirty="0"/>
          </a:p>
          <a:p>
            <a:r>
              <a:rPr lang="ka-GE" sz="2000" dirty="0"/>
              <a:t>საბოლოოდ მივიღეთ სისტემა რომელიც დადებითად პასუხობს ფაკულტეტის სასწავლო პოცესის ძირითად მოთხოვნებს, ხელმისაწვდომია დროის ნებისმიერ მომენტში შეფერხებების გარეშე.</a:t>
            </a:r>
            <a:endParaRPr lang="en-US" sz="2000" dirty="0"/>
          </a:p>
          <a:p>
            <a:endParaRPr lang="en-US" sz="2000" dirty="0"/>
          </a:p>
        </p:txBody>
      </p:sp>
    </p:spTree>
    <p:extLst>
      <p:ext uri="{BB962C8B-B14F-4D97-AF65-F5344CB8AC3E}">
        <p14:creationId xmlns:p14="http://schemas.microsoft.com/office/powerpoint/2010/main" val="189724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7467600" cy="1209820"/>
          </a:xfrm>
        </p:spPr>
        <p:txBody>
          <a:bodyPr/>
          <a:lstStyle/>
          <a:p>
            <a:pPr algn="ctr"/>
            <a:r>
              <a:rPr lang="ka-GE" dirty="0" smtClean="0">
                <a:solidFill>
                  <a:schemeClr val="tx1"/>
                </a:solidFill>
              </a:rPr>
              <a:t>მადლობა ყურადღებისათვის !</a:t>
            </a:r>
            <a:endParaRPr lang="en-US" dirty="0">
              <a:solidFill>
                <a:schemeClr val="tx1"/>
              </a:solidFill>
            </a:endParaRPr>
          </a:p>
        </p:txBody>
      </p:sp>
    </p:spTree>
    <p:extLst>
      <p:ext uri="{BB962C8B-B14F-4D97-AF65-F5344CB8AC3E}">
        <p14:creationId xmlns:p14="http://schemas.microsoft.com/office/powerpoint/2010/main" val="748309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rmAutofit/>
          </a:bodyPr>
          <a:lstStyle/>
          <a:p>
            <a:pPr algn="ctr"/>
            <a:r>
              <a:rPr lang="en-US" sz="2000" b="1" dirty="0"/>
              <a:t>2. </a:t>
            </a:r>
            <a:r>
              <a:rPr lang="en-US" sz="2000" b="1" dirty="0" err="1"/>
              <a:t>სისტემის</a:t>
            </a:r>
            <a:r>
              <a:rPr lang="en-US" sz="2000" b="1" dirty="0"/>
              <a:t> </a:t>
            </a:r>
            <a:r>
              <a:rPr lang="en-US" sz="2000" b="1" dirty="0" err="1"/>
              <a:t>აღწერა</a:t>
            </a:r>
            <a:endParaRPr lang="en-US" sz="2000" dirty="0"/>
          </a:p>
        </p:txBody>
      </p:sp>
      <p:sp>
        <p:nvSpPr>
          <p:cNvPr id="3" name="Content Placeholder 2"/>
          <p:cNvSpPr>
            <a:spLocks noGrp="1"/>
          </p:cNvSpPr>
          <p:nvPr>
            <p:ph sz="quarter" idx="1"/>
          </p:nvPr>
        </p:nvSpPr>
        <p:spPr>
          <a:xfrm>
            <a:off x="457200" y="304800"/>
            <a:ext cx="7467600" cy="6169152"/>
          </a:xfrm>
        </p:spPr>
        <p:txBody>
          <a:bodyPr>
            <a:normAutofit/>
          </a:bodyPr>
          <a:lstStyle/>
          <a:p>
            <a:pPr marL="0" indent="0">
              <a:buNone/>
            </a:pPr>
            <a:endParaRPr lang="en-US" dirty="0"/>
          </a:p>
          <a:p>
            <a:pPr marL="0" indent="0">
              <a:buNone/>
            </a:pPr>
            <a:r>
              <a:rPr lang="ka-GE" sz="1800" b="1" dirty="0"/>
              <a:t> </a:t>
            </a:r>
            <a:endParaRPr lang="en-US" sz="1800" dirty="0"/>
          </a:p>
          <a:p>
            <a:pPr marL="0" indent="0">
              <a:buNone/>
            </a:pPr>
            <a:r>
              <a:rPr lang="en-US" sz="1800" b="1" dirty="0"/>
              <a:t>2.1 </a:t>
            </a:r>
            <a:r>
              <a:rPr lang="en-US" sz="1800" b="1" dirty="0" err="1"/>
              <a:t>პროდუქტის</a:t>
            </a:r>
            <a:r>
              <a:rPr lang="en-US" sz="1800" b="1" dirty="0"/>
              <a:t> </a:t>
            </a:r>
            <a:r>
              <a:rPr lang="en-US" sz="1800" b="1" dirty="0" err="1"/>
              <a:t>პერსპექტივა</a:t>
            </a:r>
            <a:r>
              <a:rPr lang="en-US" sz="1800" b="1" dirty="0"/>
              <a:t>:</a:t>
            </a:r>
            <a:endParaRPr lang="en-US" sz="1800" dirty="0"/>
          </a:p>
          <a:p>
            <a:pPr marL="0" indent="0">
              <a:buNone/>
            </a:pPr>
            <a:r>
              <a:rPr lang="ka-GE" sz="1800" b="1" dirty="0"/>
              <a:t> </a:t>
            </a:r>
            <a:endParaRPr lang="en-US" sz="1800" dirty="0"/>
          </a:p>
          <a:p>
            <a:pPr marL="0" indent="0">
              <a:buNone/>
            </a:pPr>
            <a:r>
              <a:rPr lang="ka-GE" sz="1800" dirty="0"/>
              <a:t>დეპარტამენტის სასწავლო პროცესის მხარდამჭერი სისტემა გამიზნულია </a:t>
            </a:r>
            <a:r>
              <a:rPr lang="ka-GE" sz="1800" dirty="0" smtClean="0"/>
              <a:t>უნივერსიტეტისთვის.  </a:t>
            </a:r>
            <a:r>
              <a:rPr lang="ka-GE" sz="1800" dirty="0"/>
              <a:t>ეს სისტემა უნდა იყოს მაღალი სანდოობის, მარტივი ინტერფეისის მქონე.  </a:t>
            </a:r>
            <a:r>
              <a:rPr lang="ka-GE" sz="1800" dirty="0" smtClean="0"/>
              <a:t>სამომავლოდ </a:t>
            </a:r>
            <a:r>
              <a:rPr lang="ka-GE" sz="1800" dirty="0"/>
              <a:t>უნდა დაემატოს ის პუნქტები, რომლიც ახლა არ არის თვალთახედვაში და გახდეს სრულყოფილი, მრავალფუნქციური მართვის სისტემა. უნივერსიტეტის ნებისმიერი პროცესის მართვა უნდა  ხდებოდეს ამ სისტების საშუალებით.</a:t>
            </a:r>
            <a:endParaRPr lang="en-US" sz="1800" dirty="0"/>
          </a:p>
          <a:p>
            <a:pPr marL="0" indent="0">
              <a:buNone/>
            </a:pPr>
            <a:r>
              <a:rPr lang="ka-GE" sz="1800" dirty="0" smtClean="0"/>
              <a:t>ეს სისტემა </a:t>
            </a:r>
            <a:r>
              <a:rPr lang="ka-GE" sz="1800" dirty="0"/>
              <a:t>უნდა იყოს </a:t>
            </a:r>
            <a:r>
              <a:rPr lang="ka-GE" sz="1800" dirty="0" smtClean="0"/>
              <a:t>დამოუკიდებელი </a:t>
            </a:r>
            <a:r>
              <a:rPr lang="ka-GE" sz="1800" dirty="0"/>
              <a:t>და არ უნდა იყოს დამოკიდებული სხვა სისტემაზე. ის უნდა მუშაობდეს ყველა პლატფორმაზე, რომელიც ხელმისაწვდომია სტუდენტთა და პედაგოგებისთვის. </a:t>
            </a:r>
            <a:endParaRPr lang="en-US" sz="1800" dirty="0"/>
          </a:p>
          <a:p>
            <a:pPr marL="0" indent="0">
              <a:buNone/>
            </a:pPr>
            <a:endParaRPr lang="en-US" dirty="0"/>
          </a:p>
        </p:txBody>
      </p:sp>
    </p:spTree>
    <p:extLst>
      <p:ext uri="{BB962C8B-B14F-4D97-AF65-F5344CB8AC3E}">
        <p14:creationId xmlns:p14="http://schemas.microsoft.com/office/powerpoint/2010/main" val="220269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0"/>
            <a:ext cx="7467600" cy="6858000"/>
          </a:xfrm>
        </p:spPr>
        <p:txBody>
          <a:bodyPr/>
          <a:lstStyle/>
          <a:p>
            <a:pPr marL="0" indent="0">
              <a:buNone/>
            </a:pPr>
            <a:r>
              <a:rPr lang="ka-GE" sz="1800" dirty="0"/>
              <a:t> </a:t>
            </a:r>
            <a:endParaRPr lang="en-US" sz="1800" dirty="0"/>
          </a:p>
          <a:p>
            <a:pPr marL="0" indent="0">
              <a:buNone/>
            </a:pPr>
            <a:r>
              <a:rPr lang="en-US" sz="1800" b="1" dirty="0"/>
              <a:t>2.2 </a:t>
            </a:r>
            <a:r>
              <a:rPr lang="en-US" sz="1800" b="1" dirty="0" err="1"/>
              <a:t>პროდუქტის</a:t>
            </a:r>
            <a:r>
              <a:rPr lang="en-US" sz="1800" b="1" dirty="0"/>
              <a:t> </a:t>
            </a:r>
            <a:r>
              <a:rPr lang="en-US" sz="1800" b="1" dirty="0" err="1"/>
              <a:t>ფუნქციები</a:t>
            </a:r>
            <a:r>
              <a:rPr lang="en-US" sz="1800" b="1" dirty="0"/>
              <a:t>: </a:t>
            </a:r>
            <a:endParaRPr lang="en-US" sz="1800" dirty="0"/>
          </a:p>
          <a:p>
            <a:pPr marL="0" indent="0">
              <a:buNone/>
            </a:pPr>
            <a:r>
              <a:rPr lang="ka-GE" sz="1800" dirty="0"/>
              <a:t>დეპარტამენტის სასწავლო პროცესის მხარდამჭერ სისტემას </a:t>
            </a:r>
            <a:r>
              <a:rPr lang="en-US" sz="1800" dirty="0" err="1"/>
              <a:t>უნდა</a:t>
            </a:r>
            <a:r>
              <a:rPr lang="en-US" sz="1800" dirty="0"/>
              <a:t> </a:t>
            </a:r>
            <a:r>
              <a:rPr lang="en-US" sz="1800" dirty="0" err="1"/>
              <a:t>შეეძლოს</a:t>
            </a:r>
            <a:r>
              <a:rPr lang="en-US" sz="1800" dirty="0"/>
              <a:t> </a:t>
            </a:r>
            <a:r>
              <a:rPr lang="en-US" sz="1800" dirty="0" err="1"/>
              <a:t>შემდეგი</a:t>
            </a:r>
            <a:r>
              <a:rPr lang="en-US" sz="1800" dirty="0"/>
              <a:t> </a:t>
            </a:r>
            <a:r>
              <a:rPr lang="en-US" sz="1800" dirty="0" err="1"/>
              <a:t>მოხმარების</a:t>
            </a:r>
            <a:r>
              <a:rPr lang="en-US" sz="1800" dirty="0"/>
              <a:t> </a:t>
            </a:r>
            <a:r>
              <a:rPr lang="en-US" sz="1800" dirty="0" err="1"/>
              <a:t>შემთხვევების</a:t>
            </a:r>
            <a:r>
              <a:rPr lang="en-US" sz="1800" dirty="0"/>
              <a:t> </a:t>
            </a:r>
            <a:r>
              <a:rPr lang="en-US" sz="1800" dirty="0" err="1"/>
              <a:t>მხარდაჭერა</a:t>
            </a:r>
            <a:endParaRPr lang="en-US" sz="1800" dirty="0"/>
          </a:p>
          <a:p>
            <a:pPr marL="0" lvl="0" indent="0">
              <a:buNone/>
            </a:pPr>
            <a:r>
              <a:rPr lang="ka-GE" sz="1800" dirty="0" smtClean="0"/>
              <a:t>1)ადმინისტრატორის </a:t>
            </a:r>
            <a:r>
              <a:rPr lang="ka-GE" sz="1800" dirty="0"/>
              <a:t>შემთხვევაში:</a:t>
            </a:r>
            <a:endParaRPr lang="en-US" sz="1800"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21907475"/>
              </p:ext>
            </p:extLst>
          </p:nvPr>
        </p:nvGraphicFramePr>
        <p:xfrm>
          <a:off x="1143000" y="1905000"/>
          <a:ext cx="6080760" cy="4693920"/>
        </p:xfrm>
        <a:graphic>
          <a:graphicData uri="http://schemas.openxmlformats.org/drawingml/2006/table">
            <a:tbl>
              <a:tblPr firstRow="1" firstCol="1" bandRow="1">
                <a:tableStyleId>{69012ECD-51FC-41F1-AA8D-1B2483CD663E}</a:tableStyleId>
              </a:tblPr>
              <a:tblGrid>
                <a:gridCol w="2026920"/>
                <a:gridCol w="2026920"/>
                <a:gridCol w="2026920"/>
              </a:tblGrid>
              <a:tr h="0">
                <a:tc>
                  <a:txBody>
                    <a:bodyPr/>
                    <a:lstStyle/>
                    <a:p>
                      <a:pPr>
                        <a:spcAft>
                          <a:spcPts val="0"/>
                        </a:spcAft>
                      </a:pPr>
                      <a:r>
                        <a:rPr lang="ka-GE" sz="1100">
                          <a:effectLst/>
                        </a:rPr>
                        <a:t>მოხმარების შემთხვევების კლასები </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მოხმარების შემთხვევები </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მოხმარების შემთხვევების აღწერა</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dirty="0">
                          <a:effectLst/>
                        </a:rPr>
                        <a:t>სისტემის ავტორიზაცია</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შესვლა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მომხმარებლის შესვლა სისტემაში</a:t>
                      </a:r>
                      <a:endParaRPr lang="en-US" sz="1200">
                        <a:solidFill>
                          <a:srgbClr val="000000"/>
                        </a:solidFill>
                        <a:effectLst/>
                        <a:latin typeface="Times New Roman"/>
                        <a:ea typeface="Calibri"/>
                        <a:cs typeface="Times New Roman"/>
                      </a:endParaRPr>
                    </a:p>
                  </a:txBody>
                  <a:tcPr marL="68580" marR="68580" marT="0" marB="0"/>
                </a:tc>
              </a:tr>
              <a:tr h="0">
                <a:tc rowSpan="3">
                  <a:txBody>
                    <a:bodyPr/>
                    <a:lstStyle/>
                    <a:p>
                      <a:pPr algn="ctr">
                        <a:spcAft>
                          <a:spcPts val="0"/>
                        </a:spcAft>
                      </a:pPr>
                      <a:r>
                        <a:rPr lang="ka-GE" sz="1100" dirty="0">
                          <a:effectLst/>
                        </a:rPr>
                        <a:t> </a:t>
                      </a:r>
                      <a:endParaRPr lang="en-US" sz="1200" dirty="0">
                        <a:effectLst/>
                      </a:endParaRPr>
                    </a:p>
                    <a:p>
                      <a:pPr algn="ctr">
                        <a:spcAft>
                          <a:spcPts val="0"/>
                        </a:spcAft>
                      </a:pPr>
                      <a:r>
                        <a:rPr lang="ka-GE" sz="1100" dirty="0">
                          <a:effectLst/>
                        </a:rPr>
                        <a:t>სტუდენტი</a:t>
                      </a:r>
                      <a:endParaRPr lang="en-US" sz="1200" dirty="0">
                        <a:effectLst/>
                      </a:endParaRPr>
                    </a:p>
                    <a:p>
                      <a:pPr algn="ctr">
                        <a:spcAft>
                          <a:spcPts val="0"/>
                        </a:spcAft>
                      </a:pPr>
                      <a:r>
                        <a:rPr lang="ka-GE" sz="1100" dirty="0">
                          <a:effectLst/>
                        </a:rPr>
                        <a:t> </a:t>
                      </a:r>
                      <a:endParaRPr lang="en-US" sz="1200" dirty="0">
                        <a:solidFill>
                          <a:srgbClr val="000000"/>
                        </a:solidFill>
                        <a:effectLst/>
                        <a:latin typeface="Times New Roman"/>
                        <a:ea typeface="Calibri"/>
                        <a:cs typeface="Times New Roman"/>
                      </a:endParaRPr>
                    </a:p>
                  </a:txBody>
                  <a:tcPr marL="68580" marR="68580" marT="0" marB="0" anchor="ctr"/>
                </a:tc>
                <a:tc>
                  <a:txBody>
                    <a:bodyPr/>
                    <a:lstStyle/>
                    <a:p>
                      <a:pPr>
                        <a:spcAft>
                          <a:spcPts val="0"/>
                        </a:spcAft>
                      </a:pPr>
                      <a:r>
                        <a:rPr lang="ka-GE" sz="1100" dirty="0">
                          <a:effectLst/>
                        </a:rPr>
                        <a:t>დამატება</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სტუდენტის დამატება მონაცემთა ბაზაში,</a:t>
                      </a:r>
                      <a:endParaRPr lang="en-US" sz="1200">
                        <a:effectLst/>
                      </a:endParaRPr>
                    </a:p>
                    <a:p>
                      <a:pPr>
                        <a:spcAft>
                          <a:spcPts val="0"/>
                        </a:spcAft>
                      </a:pPr>
                      <a:r>
                        <a:rPr lang="ka-GE" sz="1100">
                          <a:effectLst/>
                        </a:rPr>
                        <a:t>არჩეულ საგნებზე ქულების დამატება</a:t>
                      </a:r>
                      <a:endParaRPr lang="en-US" sz="1200">
                        <a:effectLst/>
                      </a:endParaRPr>
                    </a:p>
                    <a:p>
                      <a:pPr>
                        <a:spcAft>
                          <a:spcPts val="0"/>
                        </a:spcAft>
                      </a:pPr>
                      <a:r>
                        <a:rPr lang="ka-GE" sz="1100">
                          <a:effectLst/>
                        </a:rPr>
                        <a:t> </a:t>
                      </a:r>
                      <a:endParaRPr lang="en-US" sz="1200">
                        <a:solidFill>
                          <a:srgbClr val="000000"/>
                        </a:solidFill>
                        <a:effectLst/>
                        <a:latin typeface="Times New Roman"/>
                        <a:ea typeface="Calibri"/>
                        <a:cs typeface="Times New Roman"/>
                      </a:endParaRPr>
                    </a:p>
                  </a:txBody>
                  <a:tcPr marL="68580" marR="68580" marT="0" marB="0"/>
                </a:tc>
              </a:tr>
              <a:tr h="431800">
                <a:tc vMerge="1">
                  <a:txBody>
                    <a:bodyPr/>
                    <a:lstStyle/>
                    <a:p>
                      <a:pPr>
                        <a:spcAft>
                          <a:spcPts val="0"/>
                        </a:spcAft>
                      </a:pP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ცვლილება</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სტუდენტის ცვლილება სისტემაში, არჩეულ საგნებზე ქულების რედაქტირება</a:t>
                      </a:r>
                      <a:endParaRPr lang="en-US" sz="1200">
                        <a:solidFill>
                          <a:srgbClr val="000000"/>
                        </a:solidFill>
                        <a:effectLst/>
                        <a:latin typeface="Times New Roman"/>
                        <a:ea typeface="Calibri"/>
                        <a:cs typeface="Times New Roman"/>
                      </a:endParaRPr>
                    </a:p>
                  </a:txBody>
                  <a:tcPr marL="68580" marR="68580" marT="0" marB="0"/>
                </a:tc>
              </a:tr>
              <a:tr h="0">
                <a:tc vMerge="1">
                  <a:txBody>
                    <a:bodyPr/>
                    <a:lstStyle/>
                    <a:p>
                      <a:pPr>
                        <a:spcAft>
                          <a:spcPts val="0"/>
                        </a:spcAft>
                      </a:pP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წაშლა</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სტუდენტის წაშლა მონაცემთა ბაზიდან </a:t>
                      </a:r>
                      <a:endParaRPr lang="en-US" sz="1200">
                        <a:solidFill>
                          <a:srgbClr val="000000"/>
                        </a:solidFill>
                        <a:effectLst/>
                        <a:latin typeface="Times New Roman"/>
                        <a:ea typeface="Calibri"/>
                        <a:cs typeface="Times New Roman"/>
                      </a:endParaRPr>
                    </a:p>
                  </a:txBody>
                  <a:tcPr marL="68580" marR="68580" marT="0" marB="0"/>
                </a:tc>
              </a:tr>
              <a:tr h="0">
                <a:tc rowSpan="3">
                  <a:txBody>
                    <a:bodyPr/>
                    <a:lstStyle/>
                    <a:p>
                      <a:pPr>
                        <a:spcAft>
                          <a:spcPts val="0"/>
                        </a:spcAft>
                      </a:pPr>
                      <a:r>
                        <a:rPr lang="ka-GE" sz="1100" dirty="0">
                          <a:effectLst/>
                        </a:rPr>
                        <a:t> </a:t>
                      </a:r>
                      <a:endParaRPr lang="en-US" sz="1200" dirty="0">
                        <a:effectLst/>
                      </a:endParaRPr>
                    </a:p>
                    <a:p>
                      <a:pPr algn="ctr">
                        <a:spcAft>
                          <a:spcPts val="0"/>
                        </a:spcAft>
                      </a:pPr>
                      <a:r>
                        <a:rPr lang="ka-GE" sz="1100" dirty="0">
                          <a:effectLst/>
                        </a:rPr>
                        <a:t>პედაგოგი</a:t>
                      </a:r>
                      <a:endParaRPr lang="en-US" sz="1200" dirty="0">
                        <a:effectLst/>
                      </a:endParaRPr>
                    </a:p>
                    <a:p>
                      <a:pPr>
                        <a:spcAft>
                          <a:spcPts val="0"/>
                        </a:spcAft>
                      </a:pPr>
                      <a:r>
                        <a:rPr lang="ka-GE" sz="1100" dirty="0">
                          <a:effectLst/>
                        </a:rPr>
                        <a:t> </a:t>
                      </a:r>
                      <a:endParaRPr lang="en-US" sz="1200" dirty="0">
                        <a:solidFill>
                          <a:srgbClr val="000000"/>
                        </a:solidFill>
                        <a:effectLst/>
                        <a:latin typeface="Times New Roman"/>
                        <a:ea typeface="Calibri"/>
                        <a:cs typeface="Times New Roman"/>
                      </a:endParaRPr>
                    </a:p>
                  </a:txBody>
                  <a:tcPr marL="68580" marR="68580" marT="0" marB="0" anchor="ctr"/>
                </a:tc>
                <a:tc>
                  <a:txBody>
                    <a:bodyPr/>
                    <a:lstStyle/>
                    <a:p>
                      <a:pPr>
                        <a:spcAft>
                          <a:spcPts val="0"/>
                        </a:spcAft>
                      </a:pPr>
                      <a:r>
                        <a:rPr lang="ka-GE" sz="1100">
                          <a:effectLst/>
                        </a:rPr>
                        <a:t>დამატება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პედაგოგის დამატება მონაცემთა ბაზაში</a:t>
                      </a:r>
                      <a:endParaRPr lang="en-US" sz="1200">
                        <a:solidFill>
                          <a:srgbClr val="000000"/>
                        </a:solidFill>
                        <a:effectLst/>
                        <a:latin typeface="Times New Roman"/>
                        <a:ea typeface="Calibri"/>
                        <a:cs typeface="Times New Roman"/>
                      </a:endParaRPr>
                    </a:p>
                  </a:txBody>
                  <a:tcPr marL="68580" marR="68580" marT="0" marB="0"/>
                </a:tc>
              </a:tr>
              <a:tr h="0">
                <a:tc vMerge="1">
                  <a:txBody>
                    <a:bodyPr/>
                    <a:lstStyle/>
                    <a:p>
                      <a:pPr>
                        <a:spcAft>
                          <a:spcPts val="0"/>
                        </a:spcAft>
                      </a:pP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ცვლილება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პედაგოგის ცვლილება სისტემაში</a:t>
                      </a:r>
                      <a:endParaRPr lang="en-US" sz="1200">
                        <a:solidFill>
                          <a:srgbClr val="000000"/>
                        </a:solidFill>
                        <a:effectLst/>
                        <a:latin typeface="Times New Roman"/>
                        <a:ea typeface="Calibri"/>
                        <a:cs typeface="Times New Roman"/>
                      </a:endParaRPr>
                    </a:p>
                  </a:txBody>
                  <a:tcPr marL="68580" marR="68580" marT="0" marB="0"/>
                </a:tc>
              </a:tr>
              <a:tr h="0">
                <a:tc vMerge="1">
                  <a:txBody>
                    <a:bodyPr/>
                    <a:lstStyle/>
                    <a:p>
                      <a:pPr>
                        <a:spcAft>
                          <a:spcPts val="0"/>
                        </a:spcAft>
                      </a:pP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წაშლა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პედაგოგის წაშლა მონაცემთა ბაზიდან</a:t>
                      </a:r>
                      <a:endParaRPr lang="en-US" sz="1200">
                        <a:solidFill>
                          <a:srgbClr val="000000"/>
                        </a:solidFill>
                        <a:effectLst/>
                        <a:latin typeface="Times New Roman"/>
                        <a:ea typeface="Calibri"/>
                        <a:cs typeface="Times New Roman"/>
                      </a:endParaRPr>
                    </a:p>
                  </a:txBody>
                  <a:tcPr marL="68580" marR="68580" marT="0" marB="0"/>
                </a:tc>
              </a:tr>
              <a:tr h="0">
                <a:tc rowSpan="3">
                  <a:txBody>
                    <a:bodyPr/>
                    <a:lstStyle/>
                    <a:p>
                      <a:pPr algn="ctr">
                        <a:spcAft>
                          <a:spcPts val="0"/>
                        </a:spcAft>
                      </a:pPr>
                      <a:r>
                        <a:rPr lang="ka-GE" sz="1100" dirty="0">
                          <a:effectLst/>
                        </a:rPr>
                        <a:t>საგანი</a:t>
                      </a:r>
                      <a:endParaRPr lang="en-US" sz="1200" dirty="0">
                        <a:effectLst/>
                      </a:endParaRPr>
                    </a:p>
                    <a:p>
                      <a:pPr algn="ctr">
                        <a:spcAft>
                          <a:spcPts val="0"/>
                        </a:spcAft>
                      </a:pPr>
                      <a:r>
                        <a:rPr lang="ka-GE" sz="1100" dirty="0">
                          <a:effectLst/>
                        </a:rPr>
                        <a:t> </a:t>
                      </a:r>
                      <a:endParaRPr lang="en-US" sz="1200" dirty="0">
                        <a:effectLst/>
                      </a:endParaRPr>
                    </a:p>
                    <a:p>
                      <a:pPr algn="ctr">
                        <a:spcAft>
                          <a:spcPts val="0"/>
                        </a:spcAft>
                      </a:pPr>
                      <a:r>
                        <a:rPr lang="ka-GE" sz="1100" dirty="0">
                          <a:effectLst/>
                        </a:rPr>
                        <a:t> </a:t>
                      </a:r>
                      <a:endParaRPr lang="en-US" sz="1200" dirty="0">
                        <a:solidFill>
                          <a:srgbClr val="000000"/>
                        </a:solidFill>
                        <a:effectLst/>
                        <a:latin typeface="Times New Roman"/>
                        <a:ea typeface="Calibri"/>
                        <a:cs typeface="Times New Roman"/>
                      </a:endParaRPr>
                    </a:p>
                  </a:txBody>
                  <a:tcPr marL="68580" marR="68580" marT="0" marB="0" anchor="ctr"/>
                </a:tc>
                <a:tc>
                  <a:txBody>
                    <a:bodyPr/>
                    <a:lstStyle/>
                    <a:p>
                      <a:pPr>
                        <a:spcAft>
                          <a:spcPts val="0"/>
                        </a:spcAft>
                      </a:pPr>
                      <a:r>
                        <a:rPr lang="ka-GE" sz="1100">
                          <a:effectLst/>
                        </a:rPr>
                        <a:t>დამატება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საგნების დამატება მონაცემთა ბაზაში </a:t>
                      </a:r>
                      <a:endParaRPr lang="en-US" sz="1200">
                        <a:solidFill>
                          <a:srgbClr val="000000"/>
                        </a:solidFill>
                        <a:effectLst/>
                        <a:latin typeface="Times New Roman"/>
                        <a:ea typeface="Calibri"/>
                        <a:cs typeface="Times New Roman"/>
                      </a:endParaRPr>
                    </a:p>
                  </a:txBody>
                  <a:tcPr marL="68580" marR="68580" marT="0" marB="0"/>
                </a:tc>
              </a:tr>
              <a:tr h="0">
                <a:tc vMerge="1">
                  <a:txBody>
                    <a:bodyPr/>
                    <a:lstStyle/>
                    <a:p>
                      <a:pPr>
                        <a:spcAft>
                          <a:spcPts val="0"/>
                        </a:spcAft>
                      </a:pP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ცვლილება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საგნების  ცვლილება მონაცემთა ბაზაში </a:t>
                      </a:r>
                      <a:endParaRPr lang="en-US" sz="1200">
                        <a:solidFill>
                          <a:srgbClr val="000000"/>
                        </a:solidFill>
                        <a:effectLst/>
                        <a:latin typeface="Times New Roman"/>
                        <a:ea typeface="Calibri"/>
                        <a:cs typeface="Times New Roman"/>
                      </a:endParaRPr>
                    </a:p>
                  </a:txBody>
                  <a:tcPr marL="68580" marR="68580" marT="0" marB="0"/>
                </a:tc>
              </a:tr>
              <a:tr h="0">
                <a:tc vMerge="1">
                  <a:txBody>
                    <a:bodyPr/>
                    <a:lstStyle/>
                    <a:p>
                      <a:pPr>
                        <a:spcAft>
                          <a:spcPts val="0"/>
                        </a:spcAft>
                      </a:pP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წაშლა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საგნების წაშლა მონაცემთა ბაზიდან </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dirty="0">
                          <a:effectLst/>
                        </a:rPr>
                        <a:t>სისტემის ავტორიზაცია </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გამოსვლა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მომხმარებლის გამოსვლა სისტემიდან </a:t>
                      </a:r>
                      <a:endParaRPr lang="en-US" sz="1200" dirty="0">
                        <a:solidFill>
                          <a:srgbClr val="000000"/>
                        </a:solidFill>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864559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52400"/>
            <a:ext cx="7467600" cy="6553200"/>
          </a:xfrm>
        </p:spPr>
        <p:txBody>
          <a:bodyPr>
            <a:normAutofit/>
          </a:bodyPr>
          <a:lstStyle/>
          <a:p>
            <a:pPr marL="0" lvl="0" indent="0">
              <a:buNone/>
            </a:pPr>
            <a:r>
              <a:rPr lang="en-US" sz="1800" b="1" dirty="0" smtClean="0"/>
              <a:t>2)</a:t>
            </a:r>
            <a:r>
              <a:rPr lang="ka-GE" sz="1800" b="1" dirty="0" smtClean="0"/>
              <a:t>სტუდენტის </a:t>
            </a:r>
            <a:r>
              <a:rPr lang="ka-GE" sz="1800" b="1" dirty="0"/>
              <a:t>შემთხვევაში:</a:t>
            </a:r>
            <a:endParaRPr lang="en-US" sz="1800" b="1" dirty="0"/>
          </a:p>
          <a:p>
            <a:pPr marL="0" indent="0">
              <a:buNone/>
            </a:pPr>
            <a:endParaRPr lang="en-US" sz="1800" b="1" dirty="0" smtClean="0"/>
          </a:p>
          <a:p>
            <a:pPr marL="0" indent="0">
              <a:buNone/>
            </a:pPr>
            <a:endParaRPr lang="en-US" sz="1800" b="1" dirty="0"/>
          </a:p>
          <a:p>
            <a:pPr marL="0" indent="0">
              <a:buNone/>
            </a:pPr>
            <a:endParaRPr lang="en-US" sz="1800" b="1" dirty="0" smtClean="0"/>
          </a:p>
          <a:p>
            <a:pPr marL="0" indent="0">
              <a:buNone/>
            </a:pPr>
            <a:endParaRPr lang="en-US" sz="1800" b="1" dirty="0"/>
          </a:p>
          <a:p>
            <a:pPr marL="0" indent="0">
              <a:buNone/>
            </a:pPr>
            <a:endParaRPr lang="en-US" sz="1800" b="1" dirty="0" smtClean="0"/>
          </a:p>
          <a:p>
            <a:pPr marL="0" indent="0">
              <a:buNone/>
            </a:pPr>
            <a:endParaRPr lang="en-US" sz="1800" b="1" dirty="0"/>
          </a:p>
          <a:p>
            <a:pPr marL="0" indent="0">
              <a:buNone/>
            </a:pPr>
            <a:endParaRPr lang="en-US" sz="1800" b="1" dirty="0" smtClean="0"/>
          </a:p>
          <a:p>
            <a:pPr marL="0" indent="0">
              <a:buNone/>
            </a:pPr>
            <a:r>
              <a:rPr lang="en-US" sz="1800" b="1" dirty="0" smtClean="0"/>
              <a:t>3)</a:t>
            </a:r>
            <a:r>
              <a:rPr lang="ka-GE" sz="1800" dirty="0" smtClean="0"/>
              <a:t> </a:t>
            </a:r>
            <a:r>
              <a:rPr lang="ka-GE" sz="1800" dirty="0"/>
              <a:t> </a:t>
            </a:r>
            <a:r>
              <a:rPr lang="ka-GE" sz="1800" b="1" dirty="0" smtClean="0"/>
              <a:t>პედაგოგების შემთხვევაში</a:t>
            </a:r>
            <a:r>
              <a:rPr lang="en-US" sz="1800" b="1" dirty="0" smtClean="0"/>
              <a:t>:</a:t>
            </a:r>
            <a:endParaRPr lang="en-US" sz="1800" b="1" dirty="0"/>
          </a:p>
          <a:p>
            <a:endParaRPr lang="en-US" sz="1800" b="1" dirty="0" smtClean="0"/>
          </a:p>
          <a:p>
            <a:endParaRPr lang="en-US" sz="1800" b="1" dirty="0"/>
          </a:p>
          <a:p>
            <a:endParaRPr lang="en-US" sz="1800" b="1" dirty="0" smtClean="0"/>
          </a:p>
          <a:p>
            <a:endParaRPr lang="en-US" sz="1800" b="1" dirty="0"/>
          </a:p>
          <a:p>
            <a:endParaRPr lang="en-US" sz="1800" b="1" dirty="0" smtClean="0"/>
          </a:p>
          <a:p>
            <a:pPr marL="0" indent="0">
              <a:buNone/>
            </a:pPr>
            <a:r>
              <a:rPr lang="ka-GE" sz="1800" dirty="0"/>
              <a:t> </a:t>
            </a:r>
            <a:endParaRPr lang="en-US" sz="1800" dirty="0"/>
          </a:p>
          <a:p>
            <a:pPr marL="0" indent="0">
              <a:buNone/>
            </a:pPr>
            <a:r>
              <a:rPr lang="en-US" sz="1800" b="1" dirty="0"/>
              <a:t>2.</a:t>
            </a:r>
            <a:r>
              <a:rPr lang="ka-GE" sz="1800" b="1" dirty="0"/>
              <a:t>3 </a:t>
            </a:r>
            <a:r>
              <a:rPr lang="en-US" sz="1800" b="1" dirty="0" err="1"/>
              <a:t>ზოგადი</a:t>
            </a:r>
            <a:r>
              <a:rPr lang="en-US" sz="1800" b="1" dirty="0"/>
              <a:t> </a:t>
            </a:r>
            <a:r>
              <a:rPr lang="en-US" sz="1800" b="1" dirty="0" err="1"/>
              <a:t>შეზღუდვები</a:t>
            </a:r>
            <a:r>
              <a:rPr lang="en-US" sz="1800" b="1" dirty="0"/>
              <a:t>: </a:t>
            </a:r>
            <a:endParaRPr lang="en-US" sz="1800" dirty="0"/>
          </a:p>
          <a:p>
            <a:pPr marL="0" indent="0">
              <a:buNone/>
            </a:pPr>
            <a:r>
              <a:rPr lang="ka-GE" sz="1800" dirty="0"/>
              <a:t>ა)დეპარტამენტის სასწავლო პროცესის მხარდამჭერ სისტემის მუშაობისათვი საჭიროა ინტერნეტი </a:t>
            </a:r>
            <a:endParaRPr lang="en-US" sz="1800" dirty="0"/>
          </a:p>
          <a:p>
            <a:endParaRPr lang="en-US" sz="1800" b="1" dirty="0"/>
          </a:p>
          <a:p>
            <a:endParaRPr lang="en-US" sz="1800" b="1" dirty="0" smtClean="0"/>
          </a:p>
          <a:p>
            <a:pPr marL="0" indent="0">
              <a:buNone/>
            </a:pPr>
            <a:endParaRPr lang="en-US" sz="1800" b="1" dirty="0"/>
          </a:p>
        </p:txBody>
      </p:sp>
      <p:graphicFrame>
        <p:nvGraphicFramePr>
          <p:cNvPr id="4" name="Table 3"/>
          <p:cNvGraphicFramePr>
            <a:graphicFrameLocks noGrp="1"/>
          </p:cNvGraphicFramePr>
          <p:nvPr>
            <p:extLst>
              <p:ext uri="{D42A27DB-BD31-4B8C-83A1-F6EECF244321}">
                <p14:modId xmlns:p14="http://schemas.microsoft.com/office/powerpoint/2010/main" val="720872329"/>
              </p:ext>
            </p:extLst>
          </p:nvPr>
        </p:nvGraphicFramePr>
        <p:xfrm>
          <a:off x="609600" y="609600"/>
          <a:ext cx="6080760" cy="2011680"/>
        </p:xfrm>
        <a:graphic>
          <a:graphicData uri="http://schemas.openxmlformats.org/drawingml/2006/table">
            <a:tbl>
              <a:tblPr firstRow="1" firstCol="1" bandRow="1">
                <a:tableStyleId>{69012ECD-51FC-41F1-AA8D-1B2483CD663E}</a:tableStyleId>
              </a:tblPr>
              <a:tblGrid>
                <a:gridCol w="2026920"/>
                <a:gridCol w="2026920"/>
                <a:gridCol w="2026920"/>
              </a:tblGrid>
              <a:tr h="0">
                <a:tc>
                  <a:txBody>
                    <a:bodyPr/>
                    <a:lstStyle/>
                    <a:p>
                      <a:pPr>
                        <a:spcAft>
                          <a:spcPts val="0"/>
                        </a:spcAft>
                      </a:pPr>
                      <a:r>
                        <a:rPr lang="ka-GE" sz="1100" dirty="0">
                          <a:effectLst/>
                        </a:rPr>
                        <a:t>მოხმარების შემთხვევების კლასები </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მოხმარების შემთხვევები </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მოხმარების შემთხვევების აღწერა</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სისტემის ავტორიზაცია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შესვლა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მომხმარებლის შესვლა სისტემაში</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საგნები</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დათვალიერება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არჩეული საგნების და მათი შეფასებების ნახვა</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ფინანსური მდგომარეობა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დათვალიერება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არსებული ფინანსური მდგომარეობის ნახვა</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საგნების არჩევა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დამატება</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რეგისტრაციის პროცესში საგნების არჩევა </a:t>
                      </a:r>
                      <a:endParaRPr lang="en-US" sz="1200" dirty="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სისტემის ავტორიზაცია </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გამოსვლა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მომხმარებლის გამოსვლა სისტემიდან </a:t>
                      </a:r>
                      <a:endParaRPr lang="en-US" sz="1200" dirty="0">
                        <a:solidFill>
                          <a:srgbClr val="000000"/>
                        </a:solidFill>
                        <a:effectLst/>
                        <a:latin typeface="Times New Roman"/>
                        <a:ea typeface="Calibri"/>
                        <a:cs typeface="Times New Roman"/>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30472070"/>
              </p:ext>
            </p:extLst>
          </p:nvPr>
        </p:nvGraphicFramePr>
        <p:xfrm>
          <a:off x="609600" y="3505200"/>
          <a:ext cx="6080760" cy="1508760"/>
        </p:xfrm>
        <a:graphic>
          <a:graphicData uri="http://schemas.openxmlformats.org/drawingml/2006/table">
            <a:tbl>
              <a:tblPr firstRow="1" firstCol="1" bandRow="1">
                <a:tableStyleId>{69012ECD-51FC-41F1-AA8D-1B2483CD663E}</a:tableStyleId>
              </a:tblPr>
              <a:tblGrid>
                <a:gridCol w="2026920"/>
                <a:gridCol w="2026920"/>
                <a:gridCol w="2026920"/>
              </a:tblGrid>
              <a:tr h="112712">
                <a:tc>
                  <a:txBody>
                    <a:bodyPr/>
                    <a:lstStyle/>
                    <a:p>
                      <a:pPr>
                        <a:spcAft>
                          <a:spcPts val="0"/>
                        </a:spcAft>
                      </a:pPr>
                      <a:r>
                        <a:rPr lang="ka-GE" sz="1100" dirty="0">
                          <a:effectLst/>
                        </a:rPr>
                        <a:t>მოხმარების შემთხვევების კლასები </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მოხმარების შემთხვევები </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მოხმარების შემთხვევების აღწერა</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სისტემის ავტორიზაცია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შესვლა</a:t>
                      </a:r>
                      <a:endParaRPr lang="en-US" sz="1200" dirty="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მომხმარებლის შესვლა სისტემაში</a:t>
                      </a:r>
                      <a:endParaRPr lang="en-US" sz="120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საგნები</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დათვალიერება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იმ საგნების დათვალიერება რომლებსაც ხელმძღვანელობს პედაგოგი</a:t>
                      </a:r>
                      <a:endParaRPr lang="en-US" sz="1200" dirty="0">
                        <a:solidFill>
                          <a:srgbClr val="000000"/>
                        </a:solidFill>
                        <a:effectLst/>
                        <a:latin typeface="Times New Roman"/>
                        <a:ea typeface="Calibri"/>
                        <a:cs typeface="Times New Roman"/>
                      </a:endParaRPr>
                    </a:p>
                  </a:txBody>
                  <a:tcPr marL="68580" marR="68580" marT="0" marB="0"/>
                </a:tc>
              </a:tr>
              <a:tr h="0">
                <a:tc>
                  <a:txBody>
                    <a:bodyPr/>
                    <a:lstStyle/>
                    <a:p>
                      <a:pPr>
                        <a:spcAft>
                          <a:spcPts val="0"/>
                        </a:spcAft>
                      </a:pPr>
                      <a:r>
                        <a:rPr lang="ka-GE" sz="1100">
                          <a:effectLst/>
                        </a:rPr>
                        <a:t>სისტემის ავტორიზაცია </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a:effectLst/>
                        </a:rPr>
                        <a:t>გამოსვლა</a:t>
                      </a:r>
                      <a:endParaRPr lang="en-US" sz="1200">
                        <a:solidFill>
                          <a:srgbClr val="000000"/>
                        </a:solidFill>
                        <a:effectLst/>
                        <a:latin typeface="Times New Roman"/>
                        <a:ea typeface="Calibri"/>
                        <a:cs typeface="Times New Roman"/>
                      </a:endParaRPr>
                    </a:p>
                  </a:txBody>
                  <a:tcPr marL="68580" marR="68580" marT="0" marB="0"/>
                </a:tc>
                <a:tc>
                  <a:txBody>
                    <a:bodyPr/>
                    <a:lstStyle/>
                    <a:p>
                      <a:pPr>
                        <a:spcAft>
                          <a:spcPts val="0"/>
                        </a:spcAft>
                      </a:pPr>
                      <a:r>
                        <a:rPr lang="ka-GE" sz="1100" dirty="0">
                          <a:effectLst/>
                        </a:rPr>
                        <a:t>მომხმარებლის გამოსვლა სისტემიდან </a:t>
                      </a:r>
                      <a:endParaRPr lang="en-US" sz="1200" dirty="0">
                        <a:solidFill>
                          <a:srgbClr val="000000"/>
                        </a:solidFill>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525093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0"/>
            <a:ext cx="7696200" cy="6781800"/>
          </a:xfrm>
        </p:spPr>
        <p:txBody>
          <a:bodyPr/>
          <a:lstStyle/>
          <a:p>
            <a:pPr marL="0" indent="0">
              <a:buNone/>
            </a:pPr>
            <a:r>
              <a:rPr lang="en-US" sz="1800" b="1" dirty="0"/>
              <a:t>3. </a:t>
            </a:r>
            <a:r>
              <a:rPr lang="en-US" sz="1800" b="1" dirty="0" err="1"/>
              <a:t>მახასიათებელი</a:t>
            </a:r>
            <a:r>
              <a:rPr lang="en-US" sz="1800" b="1" dirty="0"/>
              <a:t> </a:t>
            </a:r>
            <a:r>
              <a:rPr lang="en-US" sz="1800" b="1" dirty="0" err="1"/>
              <a:t>მოთხოვნები</a:t>
            </a:r>
            <a:r>
              <a:rPr lang="en-US" sz="1800" b="1" dirty="0"/>
              <a:t>:</a:t>
            </a:r>
            <a:endParaRPr lang="en-US" sz="1800" dirty="0"/>
          </a:p>
          <a:p>
            <a:pPr marL="0" indent="0">
              <a:buNone/>
            </a:pPr>
            <a:r>
              <a:rPr lang="ka-GE" sz="1800" b="1" dirty="0"/>
              <a:t> </a:t>
            </a:r>
            <a:endParaRPr lang="en-US" sz="1800" dirty="0"/>
          </a:p>
          <a:p>
            <a:pPr marL="0" indent="0">
              <a:buNone/>
            </a:pPr>
            <a:r>
              <a:rPr lang="en-US" sz="1800" b="1" dirty="0"/>
              <a:t>3.1 </a:t>
            </a:r>
            <a:r>
              <a:rPr lang="en-US" sz="1800" b="1" dirty="0" err="1"/>
              <a:t>ფუნქციონალური</a:t>
            </a:r>
            <a:r>
              <a:rPr lang="en-US" sz="1800" b="1" dirty="0"/>
              <a:t> </a:t>
            </a:r>
            <a:r>
              <a:rPr lang="en-US" sz="1800" b="1" dirty="0" err="1"/>
              <a:t>მოთხოვნები</a:t>
            </a:r>
            <a:r>
              <a:rPr lang="en-US" sz="1800" b="1" dirty="0"/>
              <a:t>: </a:t>
            </a:r>
            <a:endParaRPr lang="en-US" sz="1800" dirty="0"/>
          </a:p>
          <a:p>
            <a:pPr marL="0" indent="0">
              <a:buNone/>
            </a:pPr>
            <a:r>
              <a:rPr lang="en-US" sz="1800" dirty="0" err="1"/>
              <a:t>ფუნქციონალური</a:t>
            </a:r>
            <a:r>
              <a:rPr lang="en-US" sz="1800" dirty="0"/>
              <a:t> </a:t>
            </a:r>
            <a:r>
              <a:rPr lang="en-US" sz="1800" dirty="0" err="1"/>
              <a:t>მოთხოვნები</a:t>
            </a:r>
            <a:r>
              <a:rPr lang="en-US" sz="1800" dirty="0"/>
              <a:t> </a:t>
            </a:r>
            <a:r>
              <a:rPr lang="en-US" sz="1800" dirty="0" err="1"/>
              <a:t>აღიწერებიან</a:t>
            </a:r>
            <a:r>
              <a:rPr lang="en-US" sz="1800" dirty="0"/>
              <a:t> </a:t>
            </a:r>
            <a:r>
              <a:rPr lang="en-US" sz="1800" dirty="0" err="1"/>
              <a:t>მოხმარების</a:t>
            </a:r>
            <a:r>
              <a:rPr lang="en-US" sz="1800" dirty="0"/>
              <a:t> </a:t>
            </a:r>
            <a:r>
              <a:rPr lang="en-US" sz="1800" dirty="0" err="1"/>
              <a:t>შემთხვევებით</a:t>
            </a:r>
            <a:r>
              <a:rPr lang="en-US" sz="1800" dirty="0"/>
              <a:t>.</a:t>
            </a:r>
          </a:p>
          <a:p>
            <a:pPr marL="0" indent="0">
              <a:buNone/>
            </a:pPr>
            <a:r>
              <a:rPr lang="en-US" sz="1800" dirty="0" err="1"/>
              <a:t>მოხმარების</a:t>
            </a:r>
            <a:r>
              <a:rPr lang="en-US" sz="1800" dirty="0"/>
              <a:t> </a:t>
            </a:r>
            <a:r>
              <a:rPr lang="en-US" sz="1800" dirty="0" err="1"/>
              <a:t>შემთხვევა</a:t>
            </a:r>
            <a:r>
              <a:rPr lang="en-US" sz="1800" dirty="0"/>
              <a:t> 1: </a:t>
            </a:r>
            <a:r>
              <a:rPr lang="ka-GE" sz="1800" dirty="0"/>
              <a:t>სისტემის ავტორიზაცია</a:t>
            </a:r>
            <a:endParaRPr lang="en-US" sz="1800" dirty="0"/>
          </a:p>
          <a:p>
            <a:pPr marL="0" indent="0">
              <a:buNone/>
            </a:pPr>
            <a:r>
              <a:rPr lang="en-US" sz="1800" u="sng" dirty="0" err="1"/>
              <a:t>მთავარი</a:t>
            </a:r>
            <a:r>
              <a:rPr lang="en-US" sz="1800" u="sng" dirty="0"/>
              <a:t> </a:t>
            </a:r>
            <a:r>
              <a:rPr lang="en-US" sz="1800" u="sng" dirty="0" err="1"/>
              <a:t>აქტორი</a:t>
            </a:r>
            <a:r>
              <a:rPr lang="en-US" sz="1800" u="sng" dirty="0"/>
              <a:t>: </a:t>
            </a:r>
            <a:r>
              <a:rPr lang="ka-GE" sz="1800" dirty="0"/>
              <a:t>მომხმარებელი(</a:t>
            </a:r>
            <a:r>
              <a:rPr lang="ka-GE" sz="1800" b="1" dirty="0"/>
              <a:t>ადმინისტრატორის</a:t>
            </a:r>
            <a:r>
              <a:rPr lang="ka-GE" sz="1800" dirty="0"/>
              <a:t> შემთხვევაში)</a:t>
            </a:r>
            <a:endParaRPr lang="en-US" sz="1800" dirty="0"/>
          </a:p>
          <a:p>
            <a:pPr marL="0" indent="0">
              <a:buNone/>
            </a:pPr>
            <a:r>
              <a:rPr lang="en-US" sz="1800" u="sng" dirty="0" err="1"/>
              <a:t>წინაპირობა</a:t>
            </a:r>
            <a:r>
              <a:rPr lang="en-US" sz="1800" u="sng" dirty="0"/>
              <a:t>: </a:t>
            </a:r>
            <a:r>
              <a:rPr lang="en-US" sz="1800" dirty="0" err="1"/>
              <a:t>ინტერნეტში</a:t>
            </a:r>
            <a:r>
              <a:rPr lang="en-US" sz="1800" dirty="0"/>
              <a:t> </a:t>
            </a:r>
            <a:r>
              <a:rPr lang="en-US" sz="1800" dirty="0" err="1"/>
              <a:t>ჩართულობა</a:t>
            </a:r>
            <a:r>
              <a:rPr lang="en-US" sz="1800" dirty="0"/>
              <a:t> </a:t>
            </a:r>
          </a:p>
          <a:p>
            <a:pPr marL="0" indent="0">
              <a:buNone/>
            </a:pPr>
            <a:r>
              <a:rPr lang="en-US" sz="1800" u="sng" dirty="0" err="1"/>
              <a:t>მთავარი</a:t>
            </a:r>
            <a:r>
              <a:rPr lang="en-US" sz="1800" u="sng" dirty="0"/>
              <a:t> </a:t>
            </a:r>
            <a:r>
              <a:rPr lang="en-US" sz="1800" u="sng" dirty="0" err="1"/>
              <a:t>სცენარი</a:t>
            </a:r>
            <a:r>
              <a:rPr lang="en-US" sz="1800" u="sng" dirty="0"/>
              <a:t>: </a:t>
            </a:r>
            <a:endParaRPr lang="en-US" sz="1800" dirty="0"/>
          </a:p>
          <a:p>
            <a:pPr marL="0" lvl="0" indent="0">
              <a:buNone/>
            </a:pPr>
            <a:r>
              <a:rPr lang="en-US" sz="1800" dirty="0" err="1"/>
              <a:t>მომხმარებელი</a:t>
            </a:r>
            <a:r>
              <a:rPr lang="en-US" sz="1800" dirty="0"/>
              <a:t> </a:t>
            </a:r>
            <a:r>
              <a:rPr lang="en-US" sz="1800" dirty="0" err="1"/>
              <a:t>იწყებს</a:t>
            </a:r>
            <a:r>
              <a:rPr lang="en-US" sz="1800" dirty="0"/>
              <a:t> </a:t>
            </a:r>
            <a:r>
              <a:rPr lang="ka-GE" sz="1800" dirty="0"/>
              <a:t>სტუდენტთა მართვის სისტემ</a:t>
            </a:r>
            <a:r>
              <a:rPr lang="en-US" sz="1800" dirty="0" err="1"/>
              <a:t>ის</a:t>
            </a:r>
            <a:r>
              <a:rPr lang="en-US" sz="1800" dirty="0"/>
              <a:t> </a:t>
            </a:r>
            <a:r>
              <a:rPr lang="en-US" sz="1800" dirty="0" err="1"/>
              <a:t>ინსტალირებას</a:t>
            </a:r>
            <a:r>
              <a:rPr lang="en-US" sz="1800" dirty="0"/>
              <a:t>. </a:t>
            </a:r>
          </a:p>
          <a:p>
            <a:pPr marL="0" indent="0">
              <a:buNone/>
            </a:pPr>
            <a:r>
              <a:rPr lang="en-US" sz="1800" dirty="0"/>
              <a:t>2.</a:t>
            </a:r>
            <a:r>
              <a:rPr lang="ka-GE" sz="1800" dirty="0"/>
              <a:t>   </a:t>
            </a:r>
            <a:r>
              <a:rPr lang="en-US" sz="1800" dirty="0" err="1"/>
              <a:t>სისტემა</a:t>
            </a:r>
            <a:r>
              <a:rPr lang="en-US" sz="1800" dirty="0"/>
              <a:t> </a:t>
            </a:r>
            <a:r>
              <a:rPr lang="en-US" sz="1800" dirty="0" err="1"/>
              <a:t>მოსთხოვს</a:t>
            </a:r>
            <a:r>
              <a:rPr lang="en-US" sz="1800" dirty="0"/>
              <a:t> </a:t>
            </a:r>
            <a:r>
              <a:rPr lang="ka-GE" sz="1800" dirty="0"/>
              <a:t>მომხმარებელს </a:t>
            </a:r>
            <a:r>
              <a:rPr lang="en-US" sz="1800" dirty="0" smtClean="0"/>
              <a:t>User/password-</a:t>
            </a:r>
            <a:r>
              <a:rPr lang="en-US" sz="1800" dirty="0" err="1" smtClean="0"/>
              <a:t>ის</a:t>
            </a:r>
            <a:r>
              <a:rPr lang="en-US" sz="1800" dirty="0" smtClean="0"/>
              <a:t> </a:t>
            </a:r>
            <a:r>
              <a:rPr lang="en-US" sz="1800" dirty="0" err="1"/>
              <a:t>შემოტანას</a:t>
            </a:r>
            <a:r>
              <a:rPr lang="en-US" sz="1800" dirty="0"/>
              <a:t>. </a:t>
            </a:r>
          </a:p>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62000" y="3886200"/>
            <a:ext cx="7315200" cy="2895600"/>
          </a:xfrm>
          <a:prstGeom prst="rect">
            <a:avLst/>
          </a:prstGeom>
        </p:spPr>
      </p:pic>
    </p:spTree>
    <p:extLst>
      <p:ext uri="{BB962C8B-B14F-4D97-AF65-F5344CB8AC3E}">
        <p14:creationId xmlns:p14="http://schemas.microsoft.com/office/powerpoint/2010/main" val="2651994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24690"/>
            <a:ext cx="7668491" cy="6657109"/>
          </a:xfrm>
        </p:spPr>
        <p:txBody>
          <a:bodyPr>
            <a:normAutofit/>
          </a:bodyPr>
          <a:lstStyle/>
          <a:p>
            <a:pPr marL="0" indent="0">
              <a:buNone/>
            </a:pPr>
            <a:r>
              <a:rPr lang="en-US" sz="1800" dirty="0"/>
              <a:t>3. </a:t>
            </a:r>
            <a:r>
              <a:rPr lang="en-US" sz="1800" dirty="0" err="1"/>
              <a:t>მომხმარებელი</a:t>
            </a:r>
            <a:r>
              <a:rPr lang="en-US" sz="1800" dirty="0"/>
              <a:t> </a:t>
            </a:r>
            <a:r>
              <a:rPr lang="en-US" sz="1800" dirty="0" err="1"/>
              <a:t>მიუთითებს</a:t>
            </a:r>
            <a:r>
              <a:rPr lang="en-US" sz="1800" dirty="0"/>
              <a:t> login/password-ს. </a:t>
            </a:r>
          </a:p>
          <a:p>
            <a:pPr marL="0" indent="0">
              <a:buNone/>
            </a:pPr>
            <a:r>
              <a:rPr lang="ka-GE" sz="1800" dirty="0"/>
              <a:t>4. სისტემას გამოაქვს მთავარი გვერდი, სადაც ადმინისტრატორი ირჩევს სტუდენტის სისტემაში უნდა შესვლა, პედაგოგის თუ საგნების</a:t>
            </a:r>
            <a:r>
              <a:rPr lang="ka-GE" sz="1800" dirty="0" smtClean="0"/>
              <a:t>.</a:t>
            </a:r>
            <a:endParaRPr lang="en-US" sz="1800" dirty="0"/>
          </a:p>
          <a:p>
            <a:pPr marL="0" indent="0">
              <a:buNone/>
            </a:pPr>
            <a:r>
              <a:rPr lang="ka-GE" sz="1800" dirty="0" smtClean="0"/>
              <a:t>5</a:t>
            </a:r>
            <a:r>
              <a:rPr lang="en-US" sz="1800" dirty="0" smtClean="0"/>
              <a:t>.  </a:t>
            </a:r>
            <a:r>
              <a:rPr lang="ka-GE" sz="1800" dirty="0" smtClean="0"/>
              <a:t>მომხამრებელი </a:t>
            </a:r>
            <a:r>
              <a:rPr lang="ka-GE" sz="1800" dirty="0"/>
              <a:t>შედის სტუდენტების სისტემაში </a:t>
            </a:r>
            <a:endParaRPr lang="ka-GE" sz="1800" dirty="0" smtClean="0"/>
          </a:p>
          <a:p>
            <a:pPr marL="0" indent="0">
              <a:buNone/>
            </a:pPr>
            <a:r>
              <a:rPr lang="ka-GE" sz="1800" dirty="0" smtClean="0"/>
              <a:t>ა</a:t>
            </a:r>
            <a:r>
              <a:rPr lang="ka-GE" sz="1800" dirty="0"/>
              <a:t>) შეუძლია </a:t>
            </a:r>
            <a:r>
              <a:rPr lang="ka-GE" sz="1800" dirty="0" smtClean="0"/>
              <a:t>აქტიური, სტატუსშეჩერებული ან  ი</a:t>
            </a:r>
            <a:r>
              <a:rPr lang="ka-GE" sz="1800" dirty="0"/>
              <a:t>მ</a:t>
            </a:r>
            <a:r>
              <a:rPr lang="ka-GE" sz="1800" dirty="0" smtClean="0"/>
              <a:t> სტუდენტების სიის </a:t>
            </a:r>
            <a:r>
              <a:rPr lang="ka-GE" sz="1800" dirty="0"/>
              <a:t>ნახვა </a:t>
            </a:r>
            <a:r>
              <a:rPr lang="ka-GE" sz="1800" dirty="0" smtClean="0"/>
              <a:t>რომლებმაც დაასრულეს უნივერსიტეტი, ასევე შეუძლია სტუდენტების სრული სიის ნახვა:</a:t>
            </a:r>
          </a:p>
          <a:p>
            <a:pPr marL="0" indent="0">
              <a:buNone/>
            </a:pPr>
            <a:endParaRPr lang="ka-GE" sz="1800" dirty="0"/>
          </a:p>
          <a:p>
            <a:endParaRPr lang="en-US" dirty="0" smtClean="0"/>
          </a:p>
          <a:p>
            <a:endParaRPr lang="en-US" dirty="0"/>
          </a:p>
          <a:p>
            <a:endParaRPr lang="en-US" sz="1800" dirty="0" smtClean="0"/>
          </a:p>
          <a:p>
            <a:endParaRPr lang="en-US" sz="1800" dirty="0"/>
          </a:p>
          <a:p>
            <a:endParaRPr lang="en-US" sz="1800" dirty="0" smtClean="0"/>
          </a:p>
          <a:p>
            <a:pPr marL="0" indent="0">
              <a:buNone/>
            </a:pPr>
            <a:endParaRPr lang="en-US" sz="1800" dirty="0" smtClean="0"/>
          </a:p>
          <a:p>
            <a:pPr marL="0" indent="0">
              <a:buNone/>
            </a:pPr>
            <a:endParaRPr lang="ka-GE" sz="1800" dirty="0" smtClean="0"/>
          </a:p>
          <a:p>
            <a:pPr marL="0" indent="0">
              <a:buNone/>
            </a:pPr>
            <a:endParaRPr lang="ka-GE" sz="1800" dirty="0"/>
          </a:p>
          <a:p>
            <a:pPr marL="0" indent="0">
              <a:buNone/>
            </a:pPr>
            <a:r>
              <a:rPr lang="ka-GE" sz="1800" dirty="0" smtClean="0"/>
              <a:t>ბ</a:t>
            </a:r>
            <a:r>
              <a:rPr lang="ka-GE" sz="1800" dirty="0"/>
              <a:t>) ამატებს </a:t>
            </a:r>
            <a:r>
              <a:rPr lang="ka-GE" sz="1800" dirty="0" smtClean="0"/>
              <a:t>სტუდენტს </a:t>
            </a:r>
          </a:p>
          <a:p>
            <a:pPr marL="0" indent="0">
              <a:buNone/>
            </a:pPr>
            <a:endParaRPr lang="en-US" sz="1800" dirty="0"/>
          </a:p>
        </p:txBody>
      </p:sp>
      <p:pic>
        <p:nvPicPr>
          <p:cNvPr id="5" name="Picture 4"/>
          <p:cNvPicPr/>
          <p:nvPr/>
        </p:nvPicPr>
        <p:blipFill>
          <a:blip r:embed="rId2"/>
          <a:stretch>
            <a:fillRect/>
          </a:stretch>
        </p:blipFill>
        <p:spPr>
          <a:xfrm>
            <a:off x="381000" y="2438400"/>
            <a:ext cx="7086600" cy="2520950"/>
          </a:xfrm>
          <a:prstGeom prst="rect">
            <a:avLst/>
          </a:prstGeom>
        </p:spPr>
      </p:pic>
    </p:spTree>
    <p:extLst>
      <p:ext uri="{BB962C8B-B14F-4D97-AF65-F5344CB8AC3E}">
        <p14:creationId xmlns:p14="http://schemas.microsoft.com/office/powerpoint/2010/main" val="2452032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
            <a:ext cx="7467600" cy="6629400"/>
          </a:xfrm>
        </p:spPr>
        <p:txBody>
          <a:bodyPr/>
          <a:lstStyle/>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r>
              <a:rPr lang="ka-GE" sz="1800" dirty="0" smtClean="0"/>
              <a:t>გ)</a:t>
            </a:r>
            <a:r>
              <a:rPr lang="ka-GE" sz="1800" dirty="0"/>
              <a:t> პირადობის ნომრის შეყვანის შემდეგ „ძებნა“ ღილაკზე დაჭერით ხდება არაზუსტი ძებნა რაც ნიშნავს რომ  მოიძებნება ყველა ის სტუდენტი რომლის პირადი ნომერიც შეიცავს შეყვანილ მონაცემებს</a:t>
            </a:r>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a:p>
            <a:pPr marL="0" indent="0">
              <a:buNone/>
            </a:pPr>
            <a:endParaRPr lang="ka-GE" sz="1800" dirty="0"/>
          </a:p>
          <a:p>
            <a:pPr marL="0" indent="0">
              <a:buNone/>
            </a:pPr>
            <a:endParaRPr lang="ka-GE" sz="1800" dirty="0" smtClean="0"/>
          </a:p>
        </p:txBody>
      </p:sp>
      <p:pic>
        <p:nvPicPr>
          <p:cNvPr id="9" name="Picture 8"/>
          <p:cNvPicPr/>
          <p:nvPr/>
        </p:nvPicPr>
        <p:blipFill>
          <a:blip r:embed="rId2"/>
          <a:stretch>
            <a:fillRect/>
          </a:stretch>
        </p:blipFill>
        <p:spPr>
          <a:xfrm>
            <a:off x="533400" y="0"/>
            <a:ext cx="7315200" cy="2484755"/>
          </a:xfrm>
          <a:prstGeom prst="rect">
            <a:avLst/>
          </a:prstGeom>
        </p:spPr>
      </p:pic>
      <p:pic>
        <p:nvPicPr>
          <p:cNvPr id="10" name="Picture 9"/>
          <p:cNvPicPr/>
          <p:nvPr/>
        </p:nvPicPr>
        <p:blipFill>
          <a:blip r:embed="rId3"/>
          <a:stretch>
            <a:fillRect/>
          </a:stretch>
        </p:blipFill>
        <p:spPr>
          <a:xfrm>
            <a:off x="533400" y="3733800"/>
            <a:ext cx="7543800" cy="2625436"/>
          </a:xfrm>
          <a:prstGeom prst="rect">
            <a:avLst/>
          </a:prstGeom>
        </p:spPr>
      </p:pic>
    </p:spTree>
    <p:extLst>
      <p:ext uri="{BB962C8B-B14F-4D97-AF65-F5344CB8AC3E}">
        <p14:creationId xmlns:p14="http://schemas.microsoft.com/office/powerpoint/2010/main" val="2956946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0"/>
            <a:ext cx="7467600" cy="6473952"/>
          </a:xfrm>
        </p:spPr>
        <p:txBody>
          <a:bodyPr/>
          <a:lstStyle/>
          <a:p>
            <a:pPr marL="0" indent="0">
              <a:buNone/>
            </a:pPr>
            <a:r>
              <a:rPr lang="ka-GE" sz="1800" dirty="0"/>
              <a:t>დ</a:t>
            </a:r>
            <a:r>
              <a:rPr lang="ka-GE" sz="1800" dirty="0" smtClean="0"/>
              <a:t>) </a:t>
            </a:r>
            <a:r>
              <a:rPr lang="ka-GE" sz="1800" dirty="0"/>
              <a:t>შესაძლებელია არსებული სტუდენტის რედაქტირება (მონაცემების ცვლილების შემდეგ „ცვლილების შენახვა “ ღილაკზე დაჭერით ) ან წაშლა(„წაშლა “ ღილაკზე დაჭერით</a:t>
            </a:r>
            <a:r>
              <a:rPr lang="ka-GE" sz="1800" dirty="0" smtClean="0"/>
              <a:t>):</a:t>
            </a:r>
          </a:p>
          <a:p>
            <a:pPr marL="0" indent="0">
              <a:buNone/>
            </a:pPr>
            <a:endParaRPr lang="en-US" sz="1800" dirty="0"/>
          </a:p>
          <a:p>
            <a:endParaRPr lang="en-US" dirty="0" smtClean="0"/>
          </a:p>
          <a:p>
            <a:endParaRPr lang="en-US" dirty="0"/>
          </a:p>
          <a:p>
            <a:endParaRPr lang="en-US" dirty="0" smtClean="0"/>
          </a:p>
          <a:p>
            <a:pPr marL="0" indent="0">
              <a:buNone/>
            </a:pPr>
            <a:endParaRPr lang="en-US" sz="1800" dirty="0" smtClean="0"/>
          </a:p>
          <a:p>
            <a:pPr marL="0" indent="0">
              <a:buNone/>
            </a:pPr>
            <a:endParaRPr lang="en-US" sz="1800" dirty="0" smtClean="0"/>
          </a:p>
          <a:p>
            <a:pPr marL="0" indent="0">
              <a:buNone/>
            </a:pPr>
            <a:endParaRPr lang="ka-GE" sz="1800" dirty="0" smtClean="0"/>
          </a:p>
          <a:p>
            <a:pPr marL="0" indent="0">
              <a:buNone/>
            </a:pPr>
            <a:r>
              <a:rPr lang="ka-GE" sz="1800" dirty="0"/>
              <a:t>ე</a:t>
            </a:r>
            <a:r>
              <a:rPr lang="ka-GE" sz="1800" dirty="0" smtClean="0"/>
              <a:t>)</a:t>
            </a:r>
            <a:r>
              <a:rPr lang="ka-GE" sz="1800" dirty="0"/>
              <a:t> „დეტალური დათვალიერება “ ღილაკზე დაჭერით გადადის ახალ გვერდზე  სადაც ადმინს შეუძლია ნახოს არჩეული სტუდენტის საგნების ჩამონათვალი ქულების მითითებით</a:t>
            </a:r>
            <a:r>
              <a:rPr lang="ka-GE" sz="1800" dirty="0" smtClean="0"/>
              <a:t>:</a:t>
            </a:r>
          </a:p>
          <a:p>
            <a:pPr marL="0" indent="0">
              <a:buNone/>
            </a:pPr>
            <a:endParaRPr lang="ka-GE" sz="1800" dirty="0"/>
          </a:p>
          <a:p>
            <a:pPr marL="0" indent="0">
              <a:buNone/>
            </a:pPr>
            <a:endParaRPr lang="ka-GE" sz="1800" dirty="0" smtClean="0"/>
          </a:p>
          <a:p>
            <a:endParaRPr lang="en-US" dirty="0" smtClean="0"/>
          </a:p>
        </p:txBody>
      </p:sp>
      <p:pic>
        <p:nvPicPr>
          <p:cNvPr id="6" name="Picture 5"/>
          <p:cNvPicPr/>
          <p:nvPr/>
        </p:nvPicPr>
        <p:blipFill>
          <a:blip r:embed="rId2"/>
          <a:stretch>
            <a:fillRect/>
          </a:stretch>
        </p:blipFill>
        <p:spPr>
          <a:xfrm>
            <a:off x="533400" y="955674"/>
            <a:ext cx="7924800" cy="2473325"/>
          </a:xfrm>
          <a:prstGeom prst="rect">
            <a:avLst/>
          </a:prstGeom>
        </p:spPr>
      </p:pic>
      <p:pic>
        <p:nvPicPr>
          <p:cNvPr id="7" name="Picture 6"/>
          <p:cNvPicPr/>
          <p:nvPr/>
        </p:nvPicPr>
        <p:blipFill>
          <a:blip r:embed="rId3"/>
          <a:stretch>
            <a:fillRect/>
          </a:stretch>
        </p:blipFill>
        <p:spPr>
          <a:xfrm>
            <a:off x="381000" y="4800600"/>
            <a:ext cx="8077200" cy="1371600"/>
          </a:xfrm>
          <a:prstGeom prst="rect">
            <a:avLst/>
          </a:prstGeom>
        </p:spPr>
      </p:pic>
    </p:spTree>
    <p:extLst>
      <p:ext uri="{BB962C8B-B14F-4D97-AF65-F5344CB8AC3E}">
        <p14:creationId xmlns:p14="http://schemas.microsoft.com/office/powerpoint/2010/main" val="20741965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188</TotalTime>
  <Words>929</Words>
  <Application>Microsoft Office PowerPoint</Application>
  <PresentationFormat>On-screen Show (4:3)</PresentationFormat>
  <Paragraphs>281</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Oriel</vt:lpstr>
      <vt:lpstr>დეპარტამენტის სასწავლო პროცესის მხარდამჭერი სისტემა </vt:lpstr>
      <vt:lpstr>  1. შესავალი     </vt:lpstr>
      <vt:lpstr>2. სისტემის აღწერა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მადლობა ყურადღებისათვის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დეპარტამენტის სასწავლო პროცესის მხარდამჭერი სისტემა </dc:title>
  <dc:creator>ucha 13</dc:creator>
  <cp:lastModifiedBy>HP</cp:lastModifiedBy>
  <cp:revision>20</cp:revision>
  <dcterms:created xsi:type="dcterms:W3CDTF">2006-08-16T00:00:00Z</dcterms:created>
  <dcterms:modified xsi:type="dcterms:W3CDTF">2017-07-10T21:19:48Z</dcterms:modified>
</cp:coreProperties>
</file>