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8"/>
  </p:notesMasterIdLst>
  <p:sldIdLst>
    <p:sldId id="323" r:id="rId2"/>
    <p:sldId id="296" r:id="rId3"/>
    <p:sldId id="298" r:id="rId4"/>
    <p:sldId id="299" r:id="rId5"/>
    <p:sldId id="301" r:id="rId6"/>
    <p:sldId id="300" r:id="rId7"/>
    <p:sldId id="302" r:id="rId8"/>
    <p:sldId id="303" r:id="rId9"/>
    <p:sldId id="304" r:id="rId10"/>
    <p:sldId id="306" r:id="rId11"/>
    <p:sldId id="307" r:id="rId12"/>
    <p:sldId id="308" r:id="rId13"/>
    <p:sldId id="310" r:id="rId14"/>
    <p:sldId id="309" r:id="rId15"/>
    <p:sldId id="311" r:id="rId16"/>
    <p:sldId id="313" r:id="rId17"/>
    <p:sldId id="314" r:id="rId18"/>
    <p:sldId id="315" r:id="rId19"/>
    <p:sldId id="316" r:id="rId20"/>
    <p:sldId id="312" r:id="rId21"/>
    <p:sldId id="319" r:id="rId22"/>
    <p:sldId id="317" r:id="rId23"/>
    <p:sldId id="318" r:id="rId24"/>
    <p:sldId id="320" r:id="rId25"/>
    <p:sldId id="321" r:id="rId26"/>
    <p:sldId id="32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F6CC7-CAA6-4C05-AF6F-A3481915AA6F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CEB5B-A0FB-4727-90F9-1ACFEE222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9C6A2C-4330-480E-BA6B-7480A247C401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13841E-92BC-4910-835E-BF2C567BC5D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Lucida Sans Unicode"/>
              </a:rPr>
              <a:t>მარაგთა</a:t>
            </a:r>
            <a:r>
              <a:rPr lang="en-US" dirty="0"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მართვის</a:t>
            </a:r>
            <a:r>
              <a:rPr lang="en-US" dirty="0">
                <a:solidFill>
                  <a:srgbClr val="464646"/>
                </a:solidFill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ერთი</a:t>
            </a:r>
            <a:r>
              <a:rPr lang="en-US" dirty="0">
                <a:solidFill>
                  <a:srgbClr val="464646"/>
                </a:solidFill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ამოცანის</a:t>
            </a:r>
            <a:r>
              <a:rPr lang="en-US" dirty="0">
                <a:solidFill>
                  <a:srgbClr val="464646"/>
                </a:solidFill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სიმულაციური</a:t>
            </a:r>
            <a:r>
              <a:rPr lang="en-US" dirty="0">
                <a:solidFill>
                  <a:srgbClr val="464646"/>
                </a:solidFill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მოდელირება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9600" y="5029200"/>
            <a:ext cx="4572000" cy="1454888"/>
          </a:xfrm>
        </p:spPr>
        <p:txBody>
          <a:bodyPr/>
          <a:lstStyle/>
          <a:p>
            <a:r>
              <a:rPr lang="ka-GE" dirty="0" smtClean="0">
                <a:cs typeface="Lucida Sans Unicode"/>
              </a:rPr>
              <a:t>                              </a:t>
            </a:r>
          </a:p>
          <a:p>
            <a:r>
              <a:rPr lang="ka-GE" dirty="0">
                <a:cs typeface="Lucida Sans Unicode"/>
              </a:rPr>
              <a:t> </a:t>
            </a:r>
            <a:r>
              <a:rPr lang="ka-GE" dirty="0" smtClean="0">
                <a:cs typeface="Lucida Sans Unicode"/>
              </a:rPr>
              <a:t>                                  </a:t>
            </a:r>
            <a:r>
              <a:rPr lang="en-US" dirty="0" err="1" smtClean="0">
                <a:cs typeface="Lucida Sans Unicode"/>
              </a:rPr>
              <a:t>ნანა</a:t>
            </a:r>
            <a:r>
              <a:rPr lang="en-US" dirty="0" smtClean="0">
                <a:cs typeface="Lucida Sans Unicode"/>
              </a:rPr>
              <a:t> </a:t>
            </a:r>
            <a:r>
              <a:rPr lang="en-US" dirty="0" err="1">
                <a:cs typeface="Lucida Sans Unicode"/>
              </a:rPr>
              <a:t>სანიკიძე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marL="109728" indent="0" algn="just">
              <a:buNone/>
            </a:pPr>
            <a:r>
              <a:rPr lang="ka-GE" sz="2400" dirty="0" smtClean="0"/>
              <a:t>I</a:t>
            </a:r>
            <a:r>
              <a:rPr lang="ka-GE" sz="2400" baseline="30000" dirty="0"/>
              <a:t>+</a:t>
            </a:r>
            <a:r>
              <a:rPr lang="ka-GE" sz="2400" dirty="0"/>
              <a:t>(t) </a:t>
            </a:r>
            <a:r>
              <a:rPr lang="ka-GE" sz="2400" dirty="0" smtClean="0"/>
              <a:t>არის </a:t>
            </a:r>
            <a:r>
              <a:rPr lang="en-US" sz="2400" dirty="0" smtClean="0"/>
              <a:t>t </a:t>
            </a:r>
            <a:r>
              <a:rPr lang="ka-GE" sz="2400" dirty="0" smtClean="0"/>
              <a:t>მომენტში მარაგის რაოდენობა, </a:t>
            </a:r>
            <a:r>
              <a:rPr lang="en-US" sz="2400" dirty="0" smtClean="0"/>
              <a:t>n </a:t>
            </a:r>
            <a:r>
              <a:rPr lang="ka-GE" sz="2400" dirty="0" smtClean="0"/>
              <a:t>თვის განმავლობაში საშუალო მარაგი შეგვიძლია ჩავწეროთ შემდეგნაირად:</a:t>
            </a:r>
          </a:p>
          <a:p>
            <a:pPr marL="109728" indent="0" algn="just">
              <a:buNone/>
            </a:pPr>
            <a:endParaRPr lang="ka-GE" sz="2400" dirty="0"/>
          </a:p>
          <a:p>
            <a:pPr marL="109728" indent="0" algn="just">
              <a:buNone/>
            </a:pPr>
            <a:endParaRPr lang="ka-GE" sz="2400" dirty="0" smtClean="0"/>
          </a:p>
          <a:p>
            <a:pPr marL="109728" indent="0" algn="just">
              <a:buNone/>
            </a:pPr>
            <a:endParaRPr lang="ka-GE" sz="2400" dirty="0" smtClean="0"/>
          </a:p>
          <a:p>
            <a:pPr marL="109728" indent="0" algn="just">
              <a:buNone/>
            </a:pPr>
            <a:endParaRPr lang="ka-GE" sz="2400" dirty="0" smtClean="0"/>
          </a:p>
          <a:p>
            <a:pPr marL="109728" indent="0" algn="just">
              <a:buNone/>
            </a:pPr>
            <a:r>
              <a:rPr lang="ka-GE" sz="2400" dirty="0" smtClean="0"/>
              <a:t>მაშასადამე, </a:t>
            </a:r>
            <a:r>
              <a:rPr lang="en-US" sz="2400" dirty="0" smtClean="0"/>
              <a:t> </a:t>
            </a:r>
            <a:r>
              <a:rPr lang="ka-GE" sz="2400" dirty="0" smtClean="0"/>
              <a:t>საშუალო შენახვის ხარჯი ერთ თვეში იქნება - </a:t>
            </a:r>
          </a:p>
          <a:p>
            <a:pPr marL="109728" indent="0">
              <a:buNone/>
            </a:pPr>
            <a:endParaRPr lang="ka-GE" dirty="0"/>
          </a:p>
          <a:p>
            <a:pPr marL="109728" indent="0">
              <a:buNone/>
            </a:pPr>
            <a:r>
              <a:rPr lang="en-US" sz="2000" dirty="0" smtClean="0"/>
              <a:t>h </a:t>
            </a:r>
            <a:r>
              <a:rPr lang="ka-GE" sz="2000" dirty="0" smtClean="0"/>
              <a:t>- ერთეული პროდუქტის შენახვის ხარჯი ერთ თვეში.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52800" y="1554139"/>
            <a:ext cx="2819400" cy="1676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981200" y="3581400"/>
            <a:ext cx="457200" cy="45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672" y="141763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ka-GE" sz="2400" dirty="0" smtClean="0"/>
              <a:t>დეფიციტის ხარჯებში შეგვიძლია ვიგულისხმოთ:</a:t>
            </a:r>
          </a:p>
          <a:p>
            <a:pPr marL="109728" indent="0">
              <a:buNone/>
            </a:pPr>
            <a:endParaRPr lang="ka-GE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ka-GE" sz="2000" dirty="0" smtClean="0"/>
              <a:t>ის შემოსავალი, რომელიც შეიძლებოდა მიეღო კომპანიას მარაგის არსებობის შემთხვევაში</a:t>
            </a:r>
          </a:p>
          <a:p>
            <a:pPr marL="109728" indent="0">
              <a:buNone/>
            </a:pPr>
            <a:endParaRPr lang="ka-GE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ka-GE" sz="2000" dirty="0" smtClean="0"/>
              <a:t>დეფიციტის გამო კომპანიის იმიჯზე მიყენებული ზარალი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დეფიციტის ხარჯი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57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pPr marL="109728" indent="0" algn="just">
              <a:buNone/>
            </a:pPr>
            <a:r>
              <a:rPr lang="ka-GE" sz="2400" dirty="0"/>
              <a:t>I</a:t>
            </a:r>
            <a:r>
              <a:rPr lang="ka-GE" sz="2400" baseline="30000" dirty="0"/>
              <a:t>-</a:t>
            </a:r>
            <a:r>
              <a:rPr lang="ka-GE" sz="2400" dirty="0"/>
              <a:t>(t) </a:t>
            </a:r>
            <a:r>
              <a:rPr lang="ka-GE" sz="2400" dirty="0"/>
              <a:t> არის </a:t>
            </a:r>
            <a:r>
              <a:rPr lang="ka-GE" sz="2400" dirty="0" smtClean="0"/>
              <a:t>დეფიციტის რაოდენობა </a:t>
            </a:r>
            <a:r>
              <a:rPr lang="en-US" sz="2400" dirty="0" smtClean="0"/>
              <a:t>t </a:t>
            </a:r>
            <a:r>
              <a:rPr lang="ka-GE" sz="2400" dirty="0" smtClean="0"/>
              <a:t>მომენტში, </a:t>
            </a:r>
            <a:r>
              <a:rPr lang="en-US" sz="2400" dirty="0"/>
              <a:t>n </a:t>
            </a:r>
            <a:r>
              <a:rPr lang="ka-GE" sz="2400" dirty="0"/>
              <a:t>თვის განმავლობაში საშუალო </a:t>
            </a:r>
            <a:r>
              <a:rPr lang="ka-GE" sz="2400" dirty="0" smtClean="0"/>
              <a:t>დეფიციტური ხარჯი განვსაზღვროთ შემდეგნაირად:</a:t>
            </a:r>
          </a:p>
          <a:p>
            <a:pPr marL="109728" indent="0" algn="just">
              <a:buNone/>
            </a:pPr>
            <a:endParaRPr lang="ka-GE" sz="2400" dirty="0"/>
          </a:p>
          <a:p>
            <a:pPr marL="109728" indent="0" algn="just">
              <a:buNone/>
            </a:pPr>
            <a:endParaRPr lang="ka-GE" sz="2400" dirty="0"/>
          </a:p>
          <a:p>
            <a:pPr marL="109728" indent="0" algn="just">
              <a:buNone/>
            </a:pPr>
            <a:endParaRPr lang="ka-GE" sz="2400" dirty="0"/>
          </a:p>
          <a:p>
            <a:pPr marL="109728" indent="0" algn="just">
              <a:buNone/>
            </a:pPr>
            <a:endParaRPr lang="ka-GE" sz="2400" dirty="0"/>
          </a:p>
          <a:p>
            <a:pPr marL="109728" indent="0" algn="just">
              <a:buNone/>
            </a:pPr>
            <a:r>
              <a:rPr lang="ka-GE" sz="2400" dirty="0"/>
              <a:t>მაშასადამე, საშუალო </a:t>
            </a:r>
            <a:r>
              <a:rPr lang="ka-GE" sz="2400" dirty="0" smtClean="0"/>
              <a:t>დეფიციტური ხარჯი ერთ თვეში  </a:t>
            </a:r>
            <a:r>
              <a:rPr lang="ka-GE" sz="2400" dirty="0"/>
              <a:t>იქნება - </a:t>
            </a:r>
          </a:p>
          <a:p>
            <a:pPr marL="109728" indent="0">
              <a:buNone/>
            </a:pPr>
            <a:endParaRPr lang="ka-GE" dirty="0"/>
          </a:p>
          <a:p>
            <a:pPr marL="109728" indent="0">
              <a:buNone/>
            </a:pPr>
            <a:r>
              <a:rPr lang="ka-GE" sz="2000" dirty="0" smtClean="0"/>
              <a:t>п-დეფიციტის ხარჯი ერთეულ პროდუქციაზე, ერთ თვეში.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98209" y="1649673"/>
            <a:ext cx="2590800" cy="1447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905000" y="34290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/>
          <a:lstStyle/>
          <a:p>
            <a:pPr marL="109728" indent="0">
              <a:buNone/>
            </a:pPr>
            <a:r>
              <a:rPr lang="ka-GE" sz="2400" dirty="0" smtClean="0"/>
              <a:t>მარაგის მართვის ეს მოდელი იყენებს 4 განსხვავებულ ტიპის ხდომილებას:</a:t>
            </a:r>
          </a:p>
          <a:p>
            <a:pPr marL="109728" indent="0">
              <a:buNone/>
            </a:pPr>
            <a:endParaRPr lang="ka-GE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ka-GE" sz="2000" dirty="0" smtClean="0"/>
              <a:t>მიმწოდებლისგან შეკვეთის მიწოდება კომპანიისთვის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ka-GE" sz="2000" dirty="0" smtClean="0"/>
              <a:t>მყიდველისგან(კომპანიისგან) პროდუქციაზე მოთხოვნა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ka-GE" sz="2000" dirty="0" smtClean="0"/>
              <a:t>სიმულაციის დასასრული </a:t>
            </a:r>
            <a:r>
              <a:rPr lang="en-US" sz="2000" dirty="0" smtClean="0"/>
              <a:t>n </a:t>
            </a:r>
            <a:r>
              <a:rPr lang="ka-GE" sz="2000" dirty="0" smtClean="0"/>
              <a:t>თვის შემდეგ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ka-GE" sz="2000" dirty="0" smtClean="0"/>
              <a:t>მარაგის შეფასება თვის დასაწყისში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პროგრამის ორგანიზება და ლოგიკა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41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ხდომილებათა გრაფი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54" y="1481138"/>
            <a:ext cx="7714291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ka-GE" sz="2000" dirty="0" smtClean="0"/>
              <a:t>მოთხოვნის დადგომის მომენტებს შორის დროის შუალედი, რომლისთვისაც  ვიყენებთ ექსპონენციალურ განაწილებას</a:t>
            </a:r>
          </a:p>
          <a:p>
            <a:pPr marL="109728" indent="0">
              <a:buNone/>
            </a:pPr>
            <a:r>
              <a:rPr lang="ka-GE" dirty="0" smtClean="0"/>
              <a:t>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შემთხვევითი სიდიდეების გენერაცია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514599"/>
            <a:ext cx="4876800" cy="314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ka-GE" sz="2000" dirty="0" smtClean="0"/>
              <a:t>მოთხოვნის მოცულობის დადგენისთვის ვიყენებთ დისკრეტულ შემთხვევით სიდიდეს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/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/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/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/>
          </a:p>
          <a:p>
            <a:pPr algn="just">
              <a:buFont typeface="Wingdings" panose="05000000000000000000" pitchFamily="2" charset="2"/>
              <a:buChar char="q"/>
            </a:pPr>
            <a:endParaRPr lang="ka-GE" sz="2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sz="2000" dirty="0" smtClean="0"/>
              <a:t>შეკვეთის მიღების დრო არის თანაბრად განაწილებული შემთხვევითი სიდიდე [</a:t>
            </a:r>
            <a:r>
              <a:rPr lang="en-US" sz="2000" dirty="0" smtClean="0"/>
              <a:t>a, b</a:t>
            </a:r>
            <a:r>
              <a:rPr lang="ka-GE" sz="2000" dirty="0" smtClean="0"/>
              <a:t>]   შუალედზე</a:t>
            </a:r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  <a:r>
              <a:rPr lang="ka-GE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944" y="914400"/>
            <a:ext cx="360045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743" y="4419600"/>
            <a:ext cx="410067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შეკვეთის მიღების ხდომილება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2633345" cy="42211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945" y="3528218"/>
            <a:ext cx="513905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პროდუქციის მოთხოვნის ხდომილება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17638"/>
            <a:ext cx="2519225" cy="5059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1676400"/>
            <a:ext cx="491620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მარაგის შეფასების ხდომილება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52600"/>
            <a:ext cx="59912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86429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ka-GE" sz="2400" dirty="0" smtClean="0"/>
              <a:t>სისტემის შესწავლისა თუ ფუნქციონირების დასადგენად ჩვენ ვაკეთებთ გარკვეულ დაშვებებს. ეს დაშვებები ჩაიწერება მათემატიკურ-ლოგიკურ მიმართებებში, რომლებიც ყალიბდება გარკვეულ სტრუქტურაში - მოდელში. ამისთვის ვიყენებთ შემდეგ მეთოდებს:</a:t>
            </a:r>
          </a:p>
          <a:p>
            <a:pPr>
              <a:buFont typeface="Wingdings" panose="05000000000000000000" pitchFamily="2" charset="2"/>
              <a:buChar char="v"/>
            </a:pPr>
            <a:endParaRPr lang="ka-GE" dirty="0" smtClean="0"/>
          </a:p>
          <a:p>
            <a:pPr marL="566928" lvl="2" indent="-457200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Char char="v"/>
            </a:pPr>
            <a:r>
              <a:rPr lang="ka-GE" sz="2000" dirty="0"/>
              <a:t>მათემატიკურ-ანალიზური მოდელირება </a:t>
            </a:r>
          </a:p>
          <a:p>
            <a:pPr marL="566928" lvl="2" indent="-457200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Char char="v"/>
            </a:pPr>
            <a:r>
              <a:rPr lang="ka-GE" sz="2000" dirty="0"/>
              <a:t>სიმულაციური მოდელირება</a:t>
            </a:r>
            <a:endParaRPr lang="en-US" sz="2000" dirty="0"/>
          </a:p>
          <a:p>
            <a:pPr marL="109728" indent="0">
              <a:buNone/>
            </a:pPr>
            <a:endParaRPr lang="ka-G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შესავალი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62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pPr marL="109728" indent="0">
              <a:buNone/>
            </a:pPr>
            <a:endParaRPr lang="ka-GE" dirty="0" smtClean="0"/>
          </a:p>
          <a:p>
            <a:pPr marL="624078" indent="-514350">
              <a:buFont typeface="+mj-lt"/>
              <a:buAutoNum type="arabicPeriod"/>
            </a:pPr>
            <a:endParaRPr lang="ka-GE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47" y="152400"/>
            <a:ext cx="5423853" cy="631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ka-GE" sz="2000" dirty="0" smtClean="0"/>
              <a:t>სიმულაციური მოდელი მოყავს  საწყის, ნულოვან მდგომარეობაში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ინიციალიზაციის პროგრამა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981200"/>
            <a:ext cx="38766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 marL="109728" indent="0">
              <a:buNone/>
            </a:pPr>
            <a:r>
              <a:rPr lang="ka-GE" sz="2000" dirty="0" smtClean="0"/>
              <a:t>ხდომილებათა სიაში ეძებს შემდეგ ხდომილებას და მოდელური დროის საათი გადაყავს ახალი ხდომილების დადგომის დროზე</a:t>
            </a:r>
            <a:r>
              <a:rPr lang="en-US" sz="2000" dirty="0" smtClean="0"/>
              <a:t>:</a:t>
            </a:r>
            <a:endParaRPr lang="ka-GE" sz="20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376" y="0"/>
            <a:ext cx="8229600" cy="9144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სინქრონიზაციის პროგრამა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836" y="1752600"/>
            <a:ext cx="60864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ka-GE" sz="1900" dirty="0"/>
              <a:t>ძირითადი </a:t>
            </a:r>
            <a:r>
              <a:rPr lang="ka-GE" sz="1900" dirty="0" smtClean="0"/>
              <a:t>პროგრამა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ka-GE" sz="1900" dirty="0" smtClean="0"/>
              <a:t> </a:t>
            </a:r>
            <a:r>
              <a:rPr lang="ka-GE" sz="1900" dirty="0" smtClean="0">
                <a:sym typeface="Wingdings" panose="05000000000000000000" pitchFamily="2" charset="2"/>
              </a:rPr>
              <a:t> </a:t>
            </a:r>
            <a:r>
              <a:rPr lang="ka-GE" sz="1900" dirty="0" smtClean="0"/>
              <a:t>ყოველი </a:t>
            </a:r>
            <a:r>
              <a:rPr lang="ka-GE" sz="1900" dirty="0"/>
              <a:t>(s, S) წყვილისთვის იძახებს  ინიციალიზაციის </a:t>
            </a:r>
            <a:r>
              <a:rPr lang="ka-GE" sz="1900" dirty="0" smtClean="0"/>
              <a:t>პროგრამას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ka-GE" sz="1900" dirty="0">
                <a:sym typeface="Wingdings" panose="05000000000000000000" pitchFamily="2" charset="2"/>
              </a:rPr>
              <a:t> </a:t>
            </a:r>
            <a:r>
              <a:rPr lang="ka-GE" sz="1900" dirty="0" smtClean="0">
                <a:sym typeface="Wingdings" panose="05000000000000000000" pitchFamily="2" charset="2"/>
              </a:rPr>
              <a:t> </a:t>
            </a:r>
            <a:r>
              <a:rPr lang="ka-GE" sz="1900" dirty="0" smtClean="0"/>
              <a:t>სინქრონიზაციის </a:t>
            </a:r>
            <a:r>
              <a:rPr lang="ka-GE" sz="1900" dirty="0"/>
              <a:t>პროგრამის </a:t>
            </a:r>
            <a:r>
              <a:rPr lang="ka-GE" sz="1900" dirty="0" smtClean="0"/>
              <a:t>გამოძახება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ka-GE" sz="1900" dirty="0" smtClean="0">
                <a:sym typeface="Wingdings" panose="05000000000000000000" pitchFamily="2" charset="2"/>
              </a:rPr>
              <a:t>  </a:t>
            </a:r>
            <a:r>
              <a:rPr lang="ka-GE" sz="1900" dirty="0" smtClean="0"/>
              <a:t>ხდომილების </a:t>
            </a:r>
            <a:r>
              <a:rPr lang="ka-GE" sz="1900" dirty="0"/>
              <a:t>დამუშავების </a:t>
            </a:r>
            <a:r>
              <a:rPr lang="ka-GE" sz="1900" dirty="0" smtClean="0"/>
              <a:t>ფუნქცია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ka-GE" sz="1900" dirty="0" smtClean="0"/>
              <a:t> </a:t>
            </a:r>
          </a:p>
          <a:p>
            <a:pPr marL="109728" indent="0" algn="just">
              <a:buNone/>
            </a:pPr>
            <a:r>
              <a:rPr lang="ka-GE" sz="2400" dirty="0" smtClean="0"/>
              <a:t>ძირითადი </a:t>
            </a:r>
            <a:r>
              <a:rPr lang="ka-GE" sz="2400" dirty="0"/>
              <a:t>პროგრამა ასევე ასრულებს მოდელირების შეწყვეტის კონტროლს. მოდელირების შეწყვეტა ხდება მესამე ტიპის ხლომილებაზე(სიმულაციის დასასრული) გადასვლის დროს. 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ძირითადი პროგრამა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277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ka-GE" sz="2400" dirty="0" smtClean="0"/>
              <a:t>ითვლის სტატისტიკური მთვლელებიდან სისტემის მუშაობის კრიტერიუმების შეფასებებს და იძლევა მოდელირების დასრულების ანგარიშს</a:t>
            </a:r>
            <a:r>
              <a:rPr lang="en-US" sz="2400" dirty="0" smtClean="0"/>
              <a:t>:</a:t>
            </a:r>
            <a:endParaRPr lang="ka-GE" sz="24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/>
          </a:bodyPr>
          <a:lstStyle/>
          <a:p>
            <a:r>
              <a:rPr lang="ka-GE" sz="2800" dirty="0" smtClean="0"/>
              <a:t>სიმულაციის დასასრული - ანგარიშების გენერატორი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0"/>
            <a:ext cx="702754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6172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ka-GE" sz="3200" dirty="0" smtClean="0"/>
              <a:t>სიმულაციის დასრულების ანგარიში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53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მადლობა ყურადღებისთვის!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43000"/>
            <a:ext cx="5181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სისტემის მდგომარეობა 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მოდელური დროსი საათი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სტატისტიკური მთვლელები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ინიციალიზაციის პროგრამა 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სინქრონიზაციის პროგრამა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ხდომილებათა დამუშავების პროგრამა 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ბიბლიოთეკური პროგრამა 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ანგარიშების გენერატორი</a:t>
            </a:r>
          </a:p>
          <a:p>
            <a:pPr marL="319968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ძირითადი პროგრამა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დისკრეტულ-ხდომილებითი სიმულაციური მოდელის კომპონენტები: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88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ka-GE" sz="2400" dirty="0" smtClean="0"/>
              <a:t>კომპანია ყიდის ერთი სახის პროდუქციას, ყოველი თვის დასაწყისში კომპანიამ უნდა გადაწყვიტოს თუ რა რაოდენობის პროდუქცია უნდა შეუკვეთოს მომწოდებელს, რომ საშუალო თვიური ხარჯი იყოს მინიმალური.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ამოცანის დასმა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059" y="3657600"/>
            <a:ext cx="5755016" cy="234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ka-GE" sz="2400" dirty="0" smtClean="0"/>
              <a:t>მოთხოვნის მოცულობა </a:t>
            </a:r>
            <a:r>
              <a:rPr lang="en-US" sz="2400" dirty="0" smtClean="0"/>
              <a:t>D </a:t>
            </a:r>
            <a:r>
              <a:rPr lang="ka-GE" sz="2400" dirty="0" smtClean="0"/>
              <a:t>წარმოადგენს დამოუკიდებელ, ერთნაირად განაწილებულ შემთხვევით სიდიდეებს. განვიხილავთ შემდეგი სახის შემთხვევას </a:t>
            </a:r>
            <a:r>
              <a:rPr lang="en-US" sz="2400" dirty="0" smtClean="0"/>
              <a:t>D-</a:t>
            </a:r>
            <a:r>
              <a:rPr lang="ka-GE" sz="2400" dirty="0" smtClean="0"/>
              <a:t>სთვის: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მოთხოვნის მოცულობა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505200"/>
            <a:ext cx="4343400" cy="23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27137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ka-GE" sz="2400" dirty="0" smtClean="0"/>
              <a:t>კომპანიის მარაგის მართვის სტრატეგია (</a:t>
            </a:r>
            <a:r>
              <a:rPr lang="en-US" sz="2400" dirty="0" smtClean="0"/>
              <a:t>s, S</a:t>
            </a:r>
            <a:r>
              <a:rPr lang="ka-GE" sz="2400" dirty="0" smtClean="0"/>
              <a:t>)</a:t>
            </a:r>
            <a:r>
              <a:rPr lang="en-US" sz="2400" dirty="0" smtClean="0"/>
              <a:t>, </a:t>
            </a:r>
            <a:r>
              <a:rPr lang="ka-GE" sz="2400" dirty="0" smtClean="0"/>
              <a:t>რომელსაც ის მუდმივად იყენებს, შემდეგია:</a:t>
            </a:r>
          </a:p>
          <a:p>
            <a:pPr marL="109728" indent="0">
              <a:buNone/>
            </a:pPr>
            <a:endParaRPr lang="ka-GE" dirty="0"/>
          </a:p>
          <a:p>
            <a:pPr marL="109728" indent="0">
              <a:buNone/>
            </a:pPr>
            <a:endParaRPr lang="ka-GE" dirty="0" smtClean="0"/>
          </a:p>
          <a:p>
            <a:pPr marL="109728" indent="0">
              <a:buNone/>
            </a:pPr>
            <a:endParaRPr lang="ka-GE" dirty="0" smtClean="0"/>
          </a:p>
          <a:p>
            <a:pPr marL="109728" indent="0">
              <a:buNone/>
            </a:pPr>
            <a:endParaRPr lang="ka-GE" dirty="0" smtClean="0"/>
          </a:p>
          <a:p>
            <a:pPr marL="109728" indent="0">
              <a:buNone/>
            </a:pPr>
            <a:r>
              <a:rPr lang="en-US" sz="1800" dirty="0" smtClean="0"/>
              <a:t>Z</a:t>
            </a:r>
            <a:r>
              <a:rPr lang="ka-GE" sz="1800" dirty="0" smtClean="0"/>
              <a:t> - შესაკვეთი პროდუქციის რაოდენობა;</a:t>
            </a:r>
          </a:p>
          <a:p>
            <a:pPr marL="109728" indent="0">
              <a:buNone/>
            </a:pPr>
            <a:r>
              <a:rPr lang="en-US" sz="1800" dirty="0" smtClean="0"/>
              <a:t>I –</a:t>
            </a:r>
            <a:r>
              <a:rPr lang="ka-GE" sz="1800" dirty="0" smtClean="0"/>
              <a:t> მარაგის დონე</a:t>
            </a:r>
            <a:r>
              <a:rPr lang="en-US" sz="1800" dirty="0" smtClean="0"/>
              <a:t> </a:t>
            </a:r>
            <a:r>
              <a:rPr lang="ka-GE" sz="1800" dirty="0" smtClean="0"/>
              <a:t>თვის დასაწყისში ;</a:t>
            </a:r>
          </a:p>
          <a:p>
            <a:pPr marL="109728" indent="0">
              <a:buNone/>
            </a:pPr>
            <a:r>
              <a:rPr lang="en-US" sz="1800" dirty="0" smtClean="0"/>
              <a:t>S - </a:t>
            </a:r>
            <a:r>
              <a:rPr lang="ka-GE" sz="1800" dirty="0" smtClean="0"/>
              <a:t>მარაგის დონე შეკვეთის მიღების მომენტში;</a:t>
            </a:r>
          </a:p>
          <a:p>
            <a:pPr marL="109728" indent="0">
              <a:buNone/>
            </a:pPr>
            <a:r>
              <a:rPr lang="en-US" sz="1800" dirty="0" smtClean="0"/>
              <a:t>s- </a:t>
            </a:r>
            <a:r>
              <a:rPr lang="ka-GE" sz="1800" dirty="0" smtClean="0"/>
              <a:t>კრიტიკული მარაგის დონე.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სტრატეგიები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70137"/>
            <a:ext cx="28956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ka-GE" sz="2400" dirty="0" smtClean="0"/>
              <a:t>შეკვეთის ხარჯი იქნება:</a:t>
            </a:r>
          </a:p>
          <a:p>
            <a:pPr marL="109728" indent="0">
              <a:buNone/>
            </a:pPr>
            <a:endParaRPr lang="ka-GE" dirty="0" smtClean="0"/>
          </a:p>
          <a:p>
            <a:pPr marL="109728" indent="0">
              <a:buNone/>
            </a:pPr>
            <a:r>
              <a:rPr lang="ka-GE" b="1" dirty="0" smtClean="0"/>
              <a:t>                            K </a:t>
            </a:r>
            <a:r>
              <a:rPr lang="ka-GE" b="1" dirty="0"/>
              <a:t>+ iZ</a:t>
            </a:r>
            <a:endParaRPr lang="en-US" dirty="0"/>
          </a:p>
          <a:p>
            <a:pPr marL="109728" indent="0">
              <a:buNone/>
            </a:pPr>
            <a:endParaRPr lang="ka-GE" dirty="0" smtClean="0"/>
          </a:p>
          <a:p>
            <a:pPr marL="109728" indent="0">
              <a:buNone/>
            </a:pPr>
            <a:r>
              <a:rPr lang="en-US" sz="2000" dirty="0" smtClean="0"/>
              <a:t>K - </a:t>
            </a:r>
            <a:r>
              <a:rPr lang="ka-GE" sz="2000" dirty="0" smtClean="0"/>
              <a:t>შეკვეთილი პროდუქციის შესასყიდი ფასი;</a:t>
            </a:r>
          </a:p>
          <a:p>
            <a:pPr marL="109728" indent="0"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- </a:t>
            </a:r>
            <a:r>
              <a:rPr lang="ka-GE" sz="2000" dirty="0" smtClean="0"/>
              <a:t>დამატებითი ხარჯი ერთეულ პროდუქტზე;</a:t>
            </a:r>
          </a:p>
          <a:p>
            <a:pPr marL="109728" indent="0">
              <a:buNone/>
            </a:pPr>
            <a:endParaRPr lang="ka-GE" dirty="0"/>
          </a:p>
          <a:p>
            <a:pPr marL="109728" indent="0">
              <a:buNone/>
            </a:pPr>
            <a:r>
              <a:rPr lang="ka-GE" sz="2000" dirty="0" smtClean="0"/>
              <a:t>ცხადია, რომ თუ </a:t>
            </a:r>
            <a:r>
              <a:rPr lang="en-US" sz="2000" dirty="0" smtClean="0"/>
              <a:t>Z = 0, </a:t>
            </a:r>
            <a:r>
              <a:rPr lang="ka-GE" sz="2000" dirty="0" smtClean="0"/>
              <a:t>მაშინ შეკვეთის ხარჯი ნულის ტოლია.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შეკვეთის ხარჯი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40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ka-GE" sz="2400" dirty="0" smtClean="0"/>
              <a:t>რეალურ სისტემებში გვაქვს არა მარტო შეკვე</a:t>
            </a:r>
            <a:r>
              <a:rPr lang="ka-GE" sz="2400" dirty="0"/>
              <a:t>თ</a:t>
            </a:r>
            <a:r>
              <a:rPr lang="ka-GE" sz="2400" dirty="0" smtClean="0"/>
              <a:t>ის ხარჯები, არამედ: </a:t>
            </a:r>
          </a:p>
          <a:p>
            <a:pPr>
              <a:buFont typeface="Wingdings" panose="05000000000000000000" pitchFamily="2" charset="2"/>
              <a:buChar char="v"/>
            </a:pPr>
            <a:endParaRPr lang="ka-GE" dirty="0"/>
          </a:p>
          <a:p>
            <a:pPr>
              <a:buFont typeface="Wingdings" panose="05000000000000000000" pitchFamily="2" charset="2"/>
              <a:buChar char="v"/>
            </a:pPr>
            <a:r>
              <a:rPr lang="ka-GE" sz="2000" dirty="0" smtClean="0"/>
              <a:t>შენახვის ხარჯები </a:t>
            </a:r>
          </a:p>
          <a:p>
            <a:pPr marL="109728" indent="0">
              <a:buNone/>
            </a:pPr>
            <a:endParaRPr lang="ka-GE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ka-GE" sz="2000" dirty="0" smtClean="0"/>
              <a:t>დეფიციტის ხარჯები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დამატებითი ხარჯები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270" y="2819400"/>
            <a:ext cx="402673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ka-GE" sz="2400" dirty="0" smtClean="0"/>
              <a:t>შენახვის ხარჯებში შეიძლება ვიგულისხმოთ: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საწყობის გადასახადი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დაზღვევის  გადასახადი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მომსახურების გადასახადი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სხვადასხვა ტიპის გადასახადები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a-GE" sz="2000" dirty="0" smtClean="0"/>
              <a:t>ფარული ხარჯები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შენახვის ხარჯი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12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411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Calibri</vt:lpstr>
      <vt:lpstr>Lucida Sans Unicode</vt:lpstr>
      <vt:lpstr>Sylfaen</vt:lpstr>
      <vt:lpstr>Verdana</vt:lpstr>
      <vt:lpstr>Wingdings</vt:lpstr>
      <vt:lpstr>Wingdings 2</vt:lpstr>
      <vt:lpstr>Wingdings 3</vt:lpstr>
      <vt:lpstr>Concourse</vt:lpstr>
      <vt:lpstr>მარაგთა მართვის ერთი ამოცანის სიმულაციური მოდელირება</vt:lpstr>
      <vt:lpstr>შესავალი</vt:lpstr>
      <vt:lpstr>დისკრეტულ-ხდომილებითი სიმულაციური მოდელის კომპონენტები:</vt:lpstr>
      <vt:lpstr>ამოცანის დასმა</vt:lpstr>
      <vt:lpstr>მოთხოვნის მოცულობა</vt:lpstr>
      <vt:lpstr>სტრატეგიები</vt:lpstr>
      <vt:lpstr>შეკვეთის ხარჯი</vt:lpstr>
      <vt:lpstr>დამატებითი ხარჯები</vt:lpstr>
      <vt:lpstr>შენახვის ხარჯი</vt:lpstr>
      <vt:lpstr>PowerPoint Presentation</vt:lpstr>
      <vt:lpstr>დეფიციტის ხარჯი</vt:lpstr>
      <vt:lpstr>PowerPoint Presentation</vt:lpstr>
      <vt:lpstr>პროგრამის ორგანიზება და ლოგიკა</vt:lpstr>
      <vt:lpstr>ხდომილებათა გრაფი</vt:lpstr>
      <vt:lpstr>შემთხვევითი სიდიდეების გენერაცია </vt:lpstr>
      <vt:lpstr>PowerPoint Presentation</vt:lpstr>
      <vt:lpstr>შეკვეთის მიღების ხდომილება</vt:lpstr>
      <vt:lpstr>პროდუქციის მოთხოვნის ხდომილება</vt:lpstr>
      <vt:lpstr>მარაგის შეფასების ხდომილება </vt:lpstr>
      <vt:lpstr>PowerPoint Presentation</vt:lpstr>
      <vt:lpstr>ინიციალიზაციის პროგრამა </vt:lpstr>
      <vt:lpstr>სინქრონიზაციის პროგრამა</vt:lpstr>
      <vt:lpstr>ძირითადი პროგრამა </vt:lpstr>
      <vt:lpstr>სიმულაციის დასასრული - ანგარიშების გენერატორი </vt:lpstr>
      <vt:lpstr>სიმულაციის დასრულების ანგარიში</vt:lpstr>
      <vt:lpstr>მადლობა ყურადღებისთვის!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Nana Sanikidze</dc:creator>
  <cp:lastModifiedBy>nana</cp:lastModifiedBy>
  <cp:revision>38</cp:revision>
  <dcterms:created xsi:type="dcterms:W3CDTF">2017-05-05T08:22:17Z</dcterms:created>
  <dcterms:modified xsi:type="dcterms:W3CDTF">2017-07-10T23:44:24Z</dcterms:modified>
</cp:coreProperties>
</file>