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58" r:id="rId5"/>
    <p:sldId id="259" r:id="rId6"/>
    <p:sldId id="262" r:id="rId7"/>
    <p:sldId id="263" r:id="rId8"/>
    <p:sldId id="264" r:id="rId9"/>
    <p:sldId id="261" r:id="rId10"/>
    <p:sldId id="267" r:id="rId11"/>
    <p:sldId id="268" r:id="rId12"/>
    <p:sldId id="269" r:id="rId13"/>
    <p:sldId id="270" r:id="rId14"/>
    <p:sldId id="271" r:id="rId15"/>
    <p:sldId id="272" r:id="rId16"/>
    <p:sldId id="273" r:id="rId17"/>
    <p:sldId id="274" r:id="rId18"/>
    <p:sldId id="289" r:id="rId19"/>
    <p:sldId id="290" r:id="rId20"/>
    <p:sldId id="275" r:id="rId21"/>
    <p:sldId id="276" r:id="rId22"/>
    <p:sldId id="277" r:id="rId23"/>
    <p:sldId id="278" r:id="rId24"/>
    <p:sldId id="279" r:id="rId25"/>
    <p:sldId id="280" r:id="rId26"/>
    <p:sldId id="287" r:id="rId27"/>
    <p:sldId id="281" r:id="rId28"/>
    <p:sldId id="282" r:id="rId29"/>
    <p:sldId id="283" r:id="rId30"/>
    <p:sldId id="284" r:id="rId31"/>
    <p:sldId id="285" r:id="rId32"/>
    <p:sldId id="286"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69" d="100"/>
          <a:sy n="69"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F9CBFF43-151B-44DB-8458-BB45A10D6C6F}" type="datetimeFigureOut">
              <a:rPr lang="en-US" smtClean="0"/>
              <a:pPr/>
              <a:t>7/11/2017</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40155E3-2F5F-45F8-A3F6-48224F1B07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CBFF43-151B-44DB-8458-BB45A10D6C6F}"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55E3-2F5F-45F8-A3F6-48224F1B07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CBFF43-151B-44DB-8458-BB45A10D6C6F}"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55E3-2F5F-45F8-A3F6-48224F1B07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CBFF43-151B-44DB-8458-BB45A10D6C6F}"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55E3-2F5F-45F8-A3F6-48224F1B07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CBFF43-151B-44DB-8458-BB45A10D6C6F}"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55E3-2F5F-45F8-A3F6-48224F1B07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CBFF43-151B-44DB-8458-BB45A10D6C6F}"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155E3-2F5F-45F8-A3F6-48224F1B07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CBFF43-151B-44DB-8458-BB45A10D6C6F}" type="datetimeFigureOut">
              <a:rPr lang="en-US" smtClean="0"/>
              <a:pPr/>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155E3-2F5F-45F8-A3F6-48224F1B07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CBFF43-151B-44DB-8458-BB45A10D6C6F}" type="datetimeFigureOut">
              <a:rPr lang="en-US" smtClean="0"/>
              <a:pPr/>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155E3-2F5F-45F8-A3F6-48224F1B07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F9CBFF43-151B-44DB-8458-BB45A10D6C6F}" type="datetimeFigureOut">
              <a:rPr lang="en-US" smtClean="0"/>
              <a:pPr/>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155E3-2F5F-45F8-A3F6-48224F1B07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CBFF43-151B-44DB-8458-BB45A10D6C6F}"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155E3-2F5F-45F8-A3F6-48224F1B07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CBFF43-151B-44DB-8458-BB45A10D6C6F}"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155E3-2F5F-45F8-A3F6-48224F1B0780}"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9CBFF43-151B-44DB-8458-BB45A10D6C6F}" type="datetimeFigureOut">
              <a:rPr lang="en-US" smtClean="0"/>
              <a:pPr/>
              <a:t>7/11/2017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40155E3-2F5F-45F8-A3F6-48224F1B07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7772400" cy="1219200"/>
          </a:xfrm>
        </p:spPr>
        <p:txBody>
          <a:bodyPr/>
          <a:lstStyle/>
          <a:p>
            <a:r>
              <a:rPr lang="en-US" dirty="0" smtClean="0"/>
              <a:t>Business intelligence</a:t>
            </a:r>
            <a:endParaRPr lang="en-US" dirty="0"/>
          </a:p>
        </p:txBody>
      </p:sp>
      <p:sp>
        <p:nvSpPr>
          <p:cNvPr id="3" name="Subtitle 2"/>
          <p:cNvSpPr>
            <a:spLocks noGrp="1"/>
          </p:cNvSpPr>
          <p:nvPr>
            <p:ph type="subTitle" idx="1"/>
          </p:nvPr>
        </p:nvSpPr>
        <p:spPr>
          <a:xfrm>
            <a:off x="685800" y="4267200"/>
            <a:ext cx="7772400" cy="914400"/>
          </a:xfrm>
        </p:spPr>
        <p:txBody>
          <a:bodyPr/>
          <a:lstStyle/>
          <a:p>
            <a:r>
              <a:rPr lang="ka-GE" dirty="0" smtClean="0"/>
              <a:t>ბექა ღვაბერიძე</a:t>
            </a:r>
            <a:endParaRPr lang="en-US" dirty="0" smtClean="0"/>
          </a:p>
          <a:p>
            <a:r>
              <a:rPr lang="ka-GE" dirty="0" smtClean="0"/>
              <a:t>ხელმძღვანელი პროფესორი: გია სირბილაძე</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lstStyle/>
          <a:p>
            <a:r>
              <a:rPr lang="en-US" dirty="0" smtClean="0"/>
              <a:t>BI - </a:t>
            </a:r>
            <a:r>
              <a:rPr lang="ka-GE" dirty="0" smtClean="0"/>
              <a:t>ის ისტორია</a:t>
            </a:r>
            <a:endParaRPr lang="en-US" dirty="0"/>
          </a:p>
        </p:txBody>
      </p:sp>
      <p:sp>
        <p:nvSpPr>
          <p:cNvPr id="3" name="Content Placeholder 2"/>
          <p:cNvSpPr>
            <a:spLocks noGrp="1"/>
          </p:cNvSpPr>
          <p:nvPr>
            <p:ph idx="1"/>
          </p:nvPr>
        </p:nvSpPr>
        <p:spPr>
          <a:xfrm>
            <a:off x="533400" y="1676400"/>
            <a:ext cx="8107680" cy="4187952"/>
          </a:xfrm>
        </p:spPr>
        <p:txBody>
          <a:bodyPr>
            <a:normAutofit/>
          </a:bodyPr>
          <a:lstStyle/>
          <a:p>
            <a:r>
              <a:rPr lang="ka-GE" sz="2000" dirty="0" smtClean="0"/>
              <a:t>პირველად ტერმინი </a:t>
            </a:r>
            <a:r>
              <a:rPr lang="en-US" sz="2000" dirty="0" smtClean="0"/>
              <a:t>BI </a:t>
            </a:r>
            <a:r>
              <a:rPr lang="ka-GE" sz="2000" dirty="0" smtClean="0"/>
              <a:t>გამოიყენა ამერიკელმა მეცნიერემა </a:t>
            </a:r>
            <a:br>
              <a:rPr lang="ka-GE" sz="2000" dirty="0" smtClean="0"/>
            </a:br>
            <a:r>
              <a:rPr lang="ka-GE" sz="2000" dirty="0" smtClean="0"/>
              <a:t>ჰანს პეტერ ლუნმა (1864 – 1964) ის იყო </a:t>
            </a:r>
            <a:r>
              <a:rPr lang="en-US" sz="2000" dirty="0" smtClean="0"/>
              <a:t>information science - </a:t>
            </a:r>
            <a:r>
              <a:rPr lang="ka-GE" sz="2000" dirty="0" smtClean="0"/>
              <a:t>ის სპეციალისტი. </a:t>
            </a:r>
            <a:br>
              <a:rPr lang="ka-GE" sz="2000" dirty="0" smtClean="0"/>
            </a:br>
            <a:endParaRPr lang="ka-GE" sz="2000" dirty="0" smtClean="0"/>
          </a:p>
          <a:p>
            <a:r>
              <a:rPr lang="ka-GE" sz="2000" dirty="0" smtClean="0"/>
              <a:t>BI - ის დაბადების თარიღად ითვლება 1958 წელი, როცა ჰანს პეტერ ლუნმა  IBM System Journal - ში გამოაქვეყნა სტატია „A Business Intelligence System”. მასში მან ბიზნესი წარმოადგინა, როგორც სხვადასხვა მოღვაწეობების ერთობლიობა მეცნიერებაში, ტექნოლოგიებში, კომერციაში, ინდუსტრიაში და საკანონმდებლო სფეროშიც კი, - და მათი უზრუნველყოფის სისტემები კი მოიხსენია როგორც, Intelligence System - ები. </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lstStyle/>
          <a:p>
            <a:r>
              <a:rPr lang="en-US" dirty="0" smtClean="0"/>
              <a:t>BI - </a:t>
            </a:r>
            <a:r>
              <a:rPr lang="ka-GE" dirty="0" smtClean="0"/>
              <a:t>ის ისტორია</a:t>
            </a:r>
            <a:endParaRPr lang="en-US" dirty="0"/>
          </a:p>
        </p:txBody>
      </p:sp>
      <p:sp>
        <p:nvSpPr>
          <p:cNvPr id="3" name="Content Placeholder 2"/>
          <p:cNvSpPr>
            <a:spLocks noGrp="1"/>
          </p:cNvSpPr>
          <p:nvPr>
            <p:ph idx="1"/>
          </p:nvPr>
        </p:nvSpPr>
        <p:spPr>
          <a:xfrm>
            <a:off x="533400" y="1676400"/>
            <a:ext cx="8107680" cy="4187952"/>
          </a:xfrm>
        </p:spPr>
        <p:txBody>
          <a:bodyPr>
            <a:normAutofit/>
          </a:bodyPr>
          <a:lstStyle/>
          <a:p>
            <a:r>
              <a:rPr lang="ka-GE" sz="2000" dirty="0" smtClean="0"/>
              <a:t>ლუნი მრავალმხრივი მეცნიერი იყო, რომელსაც ბევრი გამოგონება აქვს, მაგრამ 50 - იანი წლების ბოლოს ის ძირითადად ინფორმაციასთან მუშაობის მეთოდების კვლევით იყო დაკავებული.  ცნობილია, რომ ლუნი ჰეშირების ალგორითმების ავტორიცაა. ითვლება, რომ ლუნმა თავისი ნაშრომით გარკვეული აზრით დროს გაუსწრო, რადგან მხოლოდ 30 წლის შემდეგ 1989 წელს ცნობილმა ანალიტიკოსმა </a:t>
            </a:r>
            <a:r>
              <a:rPr lang="en-US" sz="2000" dirty="0" smtClean="0"/>
              <a:t>Gartner- </a:t>
            </a:r>
            <a:r>
              <a:rPr lang="ka-GE" sz="2000" dirty="0" smtClean="0"/>
              <a:t>იდან ჰოვარდ დრესნერმა გაამახვილა ყურადღება მის ნაშრომზე და ხაზი გაუსვა </a:t>
            </a:r>
            <a:r>
              <a:rPr lang="en-US" sz="2000" dirty="0" smtClean="0"/>
              <a:t>BI - </a:t>
            </a:r>
            <a:r>
              <a:rPr lang="ka-GE" sz="2000" dirty="0" smtClean="0"/>
              <a:t>ის მნიშვნელობას გადაწყვეტილების მიღების მხარდამჭერი სისტემებისთვის.</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lstStyle/>
          <a:p>
            <a:r>
              <a:rPr lang="en-US" dirty="0" smtClean="0"/>
              <a:t>BI - </a:t>
            </a:r>
            <a:r>
              <a:rPr lang="ka-GE" dirty="0" smtClean="0"/>
              <a:t>ის საშუალებები</a:t>
            </a:r>
            <a:endParaRPr lang="en-US" dirty="0"/>
          </a:p>
        </p:txBody>
      </p:sp>
      <p:sp>
        <p:nvSpPr>
          <p:cNvPr id="3" name="Content Placeholder 2"/>
          <p:cNvSpPr>
            <a:spLocks noGrp="1"/>
          </p:cNvSpPr>
          <p:nvPr>
            <p:ph idx="1"/>
          </p:nvPr>
        </p:nvSpPr>
        <p:spPr>
          <a:xfrm>
            <a:off x="533400" y="1676400"/>
            <a:ext cx="8107680" cy="4187952"/>
          </a:xfrm>
        </p:spPr>
        <p:txBody>
          <a:bodyPr>
            <a:normAutofit fontScale="85000" lnSpcReduction="20000"/>
          </a:bodyPr>
          <a:lstStyle/>
          <a:p>
            <a:endParaRPr lang="ka-GE" sz="2000" dirty="0" smtClean="0"/>
          </a:p>
          <a:p>
            <a:r>
              <a:rPr lang="en-US" sz="2000" dirty="0" smtClean="0"/>
              <a:t>Gartner Group - </a:t>
            </a:r>
            <a:r>
              <a:rPr lang="ka-GE" sz="2000" dirty="0" smtClean="0"/>
              <a:t>ის ანალიტიკოსების მიდგომის მიხედვით გამოიყენებენ </a:t>
            </a:r>
            <a:r>
              <a:rPr lang="en-US" sz="2000" dirty="0" smtClean="0"/>
              <a:t>BI</a:t>
            </a:r>
            <a:r>
              <a:rPr lang="ka-GE" sz="2000" dirty="0" smtClean="0"/>
              <a:t> - ის ინსტრუმენტული საშუალებების სამ ჯგუფს</a:t>
            </a:r>
            <a:br>
              <a:rPr lang="ka-GE" sz="2000" dirty="0" smtClean="0"/>
            </a:br>
            <a:r>
              <a:rPr lang="ka-GE" sz="2000" dirty="0" smtClean="0"/>
              <a:t/>
            </a:r>
            <a:br>
              <a:rPr lang="ka-GE" sz="2000" dirty="0" smtClean="0"/>
            </a:br>
            <a:r>
              <a:rPr lang="ka-GE" sz="2000" dirty="0" smtClean="0"/>
              <a:t>	1. ინფორმაციის წარმოდგენის საშუალებები;</a:t>
            </a:r>
            <a:endParaRPr lang="en-US" sz="2000" dirty="0" smtClean="0"/>
          </a:p>
          <a:p>
            <a:pPr>
              <a:buNone/>
            </a:pPr>
            <a:r>
              <a:rPr lang="ka-GE" sz="2000" dirty="0" smtClean="0"/>
              <a:t>		2. ინტეგრაციის საშუალებები;</a:t>
            </a:r>
            <a:br>
              <a:rPr lang="ka-GE" sz="2000" dirty="0" smtClean="0"/>
            </a:br>
            <a:r>
              <a:rPr lang="ka-GE" sz="2000" dirty="0" smtClean="0"/>
              <a:t>	3. ანალიზის საშუალებები</a:t>
            </a:r>
            <a:br>
              <a:rPr lang="ka-GE" sz="2000" dirty="0" smtClean="0"/>
            </a:br>
            <a:endParaRPr lang="ka-GE" sz="2000" dirty="0" smtClean="0"/>
          </a:p>
          <a:p>
            <a:pPr>
              <a:buNone/>
            </a:pPr>
            <a:endParaRPr lang="ka-GE" sz="2000" dirty="0" smtClean="0"/>
          </a:p>
          <a:p>
            <a:r>
              <a:rPr lang="ka-GE" sz="2000" b="1" dirty="0" smtClean="0"/>
              <a:t>ინფორმაციის წარმოდგენის საშუალებები</a:t>
            </a:r>
            <a:br>
              <a:rPr lang="ka-GE" sz="2000" b="1" dirty="0" smtClean="0"/>
            </a:br>
            <a:r>
              <a:rPr lang="ka-GE" sz="2000" b="1" dirty="0" smtClean="0"/>
              <a:t/>
            </a:r>
            <a:br>
              <a:rPr lang="ka-GE" sz="2000" b="1" dirty="0" smtClean="0"/>
            </a:br>
            <a:r>
              <a:rPr lang="ka-GE" sz="2000" dirty="0" smtClean="0"/>
              <a:t>	1. ანგარიშების შექმნის საშუალებები</a:t>
            </a:r>
            <a:br>
              <a:rPr lang="ka-GE" sz="2000" dirty="0" smtClean="0"/>
            </a:br>
            <a:r>
              <a:rPr lang="ka-GE" sz="2000" dirty="0" smtClean="0"/>
              <a:t>	2 .საინფორმაციო პანელები (Dashboards)</a:t>
            </a:r>
            <a:br>
              <a:rPr lang="ka-GE" sz="2000" dirty="0" smtClean="0"/>
            </a:br>
            <a:r>
              <a:rPr lang="ka-GE" sz="2000" dirty="0" smtClean="0"/>
              <a:t>	3. Microsoft Office - თან ინტეგრაცია</a:t>
            </a:r>
            <a:br>
              <a:rPr lang="ka-GE" sz="2000" dirty="0" smtClean="0"/>
            </a:br>
            <a:r>
              <a:rPr lang="ka-GE" sz="2000" dirty="0" smtClean="0"/>
              <a:t/>
            </a:r>
            <a:br>
              <a:rPr lang="ka-GE" sz="2000" dirty="0" smtClean="0"/>
            </a:br>
            <a:r>
              <a:rPr lang="ka-GE" sz="2000" dirty="0" smtClean="0"/>
              <a:t/>
            </a:r>
            <a:br>
              <a:rPr lang="ka-GE" sz="2000" dirty="0" smtClean="0"/>
            </a:br>
            <a:r>
              <a:rPr lang="ka-GE" sz="20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lstStyle/>
          <a:p>
            <a:r>
              <a:rPr lang="en-US" dirty="0" smtClean="0"/>
              <a:t>BI - </a:t>
            </a:r>
            <a:r>
              <a:rPr lang="ka-GE" dirty="0" smtClean="0"/>
              <a:t>ის საშუალებები</a:t>
            </a:r>
            <a:endParaRPr lang="en-US" dirty="0"/>
          </a:p>
        </p:txBody>
      </p:sp>
      <p:sp>
        <p:nvSpPr>
          <p:cNvPr id="3" name="Content Placeholder 2"/>
          <p:cNvSpPr>
            <a:spLocks noGrp="1"/>
          </p:cNvSpPr>
          <p:nvPr>
            <p:ph idx="1"/>
          </p:nvPr>
        </p:nvSpPr>
        <p:spPr>
          <a:xfrm>
            <a:off x="533400" y="1676400"/>
            <a:ext cx="8107680" cy="4187952"/>
          </a:xfrm>
        </p:spPr>
        <p:txBody>
          <a:bodyPr>
            <a:normAutofit fontScale="77500" lnSpcReduction="20000"/>
          </a:bodyPr>
          <a:lstStyle/>
          <a:p>
            <a:endParaRPr lang="ka-GE" sz="2400" dirty="0" smtClean="0"/>
          </a:p>
          <a:p>
            <a:r>
              <a:rPr lang="ka-GE" sz="2400" dirty="0" smtClean="0"/>
              <a:t> </a:t>
            </a:r>
            <a:r>
              <a:rPr lang="ka-GE" sz="2400" b="1" dirty="0" smtClean="0"/>
              <a:t>ინტეგრაციის საშუალებები</a:t>
            </a:r>
            <a:br>
              <a:rPr lang="ka-GE" sz="2400" b="1" dirty="0" smtClean="0"/>
            </a:br>
            <a:r>
              <a:rPr lang="ka-GE" sz="2400" b="1" dirty="0" smtClean="0"/>
              <a:t/>
            </a:r>
            <a:br>
              <a:rPr lang="ka-GE" sz="2400" b="1" dirty="0" smtClean="0"/>
            </a:br>
            <a:r>
              <a:rPr lang="ka-GE" sz="2400" b="1" dirty="0" smtClean="0"/>
              <a:t>	</a:t>
            </a:r>
            <a:r>
              <a:rPr lang="ka-GE" sz="2400" dirty="0" smtClean="0"/>
              <a:t>BI ინფრასტრუქტურა</a:t>
            </a:r>
            <a:br>
              <a:rPr lang="ka-GE" sz="2400" dirty="0" smtClean="0"/>
            </a:br>
            <a:r>
              <a:rPr lang="ka-GE" sz="2400" dirty="0" smtClean="0"/>
              <a:t>	დამუშავების საშუალებები</a:t>
            </a:r>
            <a:br>
              <a:rPr lang="ka-GE" sz="2400" dirty="0" smtClean="0"/>
            </a:br>
            <a:r>
              <a:rPr lang="ka-GE" sz="2400" dirty="0" smtClean="0"/>
              <a:t>	ერთობლივი მუშაობა და სამუშაო პროცესის მართვა</a:t>
            </a:r>
            <a:br>
              <a:rPr lang="ka-GE" sz="2400" dirty="0" smtClean="0"/>
            </a:br>
            <a:endParaRPr lang="ka-GE" sz="2400" dirty="0" smtClean="0"/>
          </a:p>
          <a:p>
            <a:endParaRPr lang="en-US" sz="2400" dirty="0" smtClean="0"/>
          </a:p>
          <a:p>
            <a:r>
              <a:rPr lang="ka-GE" sz="2400" b="1" dirty="0" smtClean="0"/>
              <a:t>      ანალიზის საშუალებები</a:t>
            </a:r>
            <a:br>
              <a:rPr lang="ka-GE" sz="2400" b="1" dirty="0" smtClean="0"/>
            </a:br>
            <a:r>
              <a:rPr lang="ka-GE" sz="2400" b="1" dirty="0" smtClean="0"/>
              <a:t/>
            </a:r>
            <a:br>
              <a:rPr lang="ka-GE" sz="2400" b="1" dirty="0" smtClean="0"/>
            </a:br>
            <a:r>
              <a:rPr lang="ka-GE" sz="2400" b="1" dirty="0" smtClean="0"/>
              <a:t>	</a:t>
            </a:r>
            <a:r>
              <a:rPr lang="ka-GE" sz="2400" dirty="0" smtClean="0"/>
              <a:t>OLAP</a:t>
            </a:r>
            <a:br>
              <a:rPr lang="ka-GE" sz="2400" dirty="0" smtClean="0"/>
            </a:br>
            <a:r>
              <a:rPr lang="ka-GE" sz="2400" dirty="0" smtClean="0"/>
              <a:t>	ვიზუალიზაცია</a:t>
            </a:r>
            <a:br>
              <a:rPr lang="ka-GE" sz="2400" dirty="0" smtClean="0"/>
            </a:br>
            <a:r>
              <a:rPr lang="ka-GE" sz="2400" dirty="0" smtClean="0"/>
              <a:t>	Data Mning</a:t>
            </a:r>
            <a:br>
              <a:rPr lang="ka-GE" sz="2400" dirty="0" smtClean="0"/>
            </a:br>
            <a:r>
              <a:rPr lang="ru-RU" sz="2400" dirty="0" smtClean="0"/>
              <a:t>	</a:t>
            </a:r>
            <a:r>
              <a:rPr lang="ka-GE" sz="2400" dirty="0" smtClean="0"/>
              <a:t>მაჩვენებლების რუკები</a:t>
            </a:r>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ka-GE" sz="20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fontScale="90000"/>
          </a:bodyPr>
          <a:lstStyle/>
          <a:p>
            <a:r>
              <a:rPr lang="ka-GE" dirty="0" smtClean="0"/>
              <a:t>ინფორმაციის წარმოდგენის საშუალებები</a:t>
            </a:r>
            <a:endParaRPr lang="en-US" dirty="0"/>
          </a:p>
        </p:txBody>
      </p:sp>
      <p:sp>
        <p:nvSpPr>
          <p:cNvPr id="3" name="Content Placeholder 2"/>
          <p:cNvSpPr>
            <a:spLocks noGrp="1"/>
          </p:cNvSpPr>
          <p:nvPr>
            <p:ph idx="1"/>
          </p:nvPr>
        </p:nvSpPr>
        <p:spPr>
          <a:xfrm>
            <a:off x="609600" y="1600200"/>
            <a:ext cx="8107680" cy="4419600"/>
          </a:xfrm>
        </p:spPr>
        <p:txBody>
          <a:bodyPr>
            <a:normAutofit fontScale="55000" lnSpcReduction="20000"/>
          </a:bodyPr>
          <a:lstStyle/>
          <a:p>
            <a:endParaRPr lang="ka-GE" sz="2400" dirty="0" smtClean="0"/>
          </a:p>
          <a:p>
            <a:r>
              <a:rPr lang="ka-GE" sz="2900" dirty="0" smtClean="0"/>
              <a:t>ანგარიშების შექმნის საშუალებები (Reporting) - გვაძლევს შესაძლებლობას შევქმნათ ფორმატირებული ინტერაქტიური ანგარიშები.</a:t>
            </a:r>
            <a:br>
              <a:rPr lang="ka-GE" sz="2900" dirty="0" smtClean="0"/>
            </a:br>
            <a:r>
              <a:rPr lang="ka-GE" sz="2900" dirty="0" smtClean="0"/>
              <a:t>მაჩვენებლების ინფორმაციული პანელი (Dashboards)  - ანგარიშების ერთ-ერთი შემადგენელი ნაწილია, რომელიც ითვალისწინებს ინფორმაციის წარმოდგენას ინტუიციურად გასაგები გრაფიკული გამოსახულების სახით, დიაგრამების, წრიული შკალების და ა.შ სახით. მოცემული ინდიკატორები გვიჩვენებენ განახლებული  პარამეტრების მდგომარეობას მისი მიზნობრივი დანიშნულების ფონზე. </a:t>
            </a:r>
          </a:p>
          <a:p>
            <a:r>
              <a:rPr lang="ka-GE" sz="2900" dirty="0" smtClean="0"/>
              <a:t>Microsoft Office - სთან ინტეგრაცია, ზოგ შემთხვევაში BI - პლატფორმები გამოიყენება ინფორმაციის ანალიზის რთულ პროცესში, როგორც გარკვეული საშუალო ერთეული, ხოლო Microsoft office (კერძოდ Excel) კი როგორც BI - კლიენტი.</a:t>
            </a:r>
            <a:endParaRPr lang="en-US" sz="2900" dirty="0" smtClean="0"/>
          </a:p>
          <a:p>
            <a:r>
              <a:rPr lang="ka-GE" sz="2900" dirty="0" smtClean="0"/>
              <a:t>არარეგლამენტირებული გენერატორი (ad hoc query - ასევე იწოდება როგორც “ for the purpose” ან “on the fly”) ეს ფუნქცია ცნობილია, როგორც ანგარიშების შექმნა თვითმომსახურების რეჟიმში, აძლევს საშუალებას მომხმარებელს მიიღონ პასუხი სხვდასხვა კითხვებზე, რომლებიც წარმოიშვება სისტემის მუშაობის პროცესში. სისტემა იძლევა ნავიგაციის საშულებას ხელმძღვანელის მონაცემებთან. </a:t>
            </a:r>
            <a:br>
              <a:rPr lang="ka-GE" sz="2900" dirty="0" smtClean="0"/>
            </a:br>
            <a:r>
              <a:rPr lang="ka-GE" sz="2000" dirty="0" smtClean="0"/>
              <a:t/>
            </a:r>
            <a:br>
              <a:rPr lang="ka-GE" sz="2000" dirty="0" smtClean="0"/>
            </a:br>
            <a:r>
              <a:rPr lang="ka-GE" sz="2000" dirty="0" smtClean="0"/>
              <a:t/>
            </a:r>
            <a:br>
              <a:rPr lang="ka-GE" sz="2000" dirty="0" smtClean="0"/>
            </a:br>
            <a:r>
              <a:rPr lang="ka-GE" sz="20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ინტეგრაციის საშუალებები</a:t>
            </a:r>
            <a:endParaRPr lang="en-US" dirty="0"/>
          </a:p>
        </p:txBody>
      </p:sp>
      <p:sp>
        <p:nvSpPr>
          <p:cNvPr id="3" name="Content Placeholder 2"/>
          <p:cNvSpPr>
            <a:spLocks noGrp="1"/>
          </p:cNvSpPr>
          <p:nvPr>
            <p:ph idx="1"/>
          </p:nvPr>
        </p:nvSpPr>
        <p:spPr>
          <a:xfrm>
            <a:off x="609600" y="1600200"/>
            <a:ext cx="8107680" cy="4191000"/>
          </a:xfrm>
        </p:spPr>
        <p:txBody>
          <a:bodyPr>
            <a:normAutofit/>
          </a:bodyPr>
          <a:lstStyle/>
          <a:p>
            <a:endParaRPr lang="ka-GE" sz="2000" dirty="0" smtClean="0"/>
          </a:p>
          <a:p>
            <a:r>
              <a:rPr lang="ka-GE" sz="2000" dirty="0" smtClean="0"/>
              <a:t>მეტამონაცემები - ეს არის ,,მონაცემები მონაცემთა შესახებ“, ანუ ინფორმაცია მონაცემთა შესახებ, რომელიც აძლევს საშუალებას მომხმარებელს მიიღოს ინფორმაცია მონაცემთა ხასიათის, წარმოშობის წყაროს და მათი წვდომის საშუალებების შესახებ.</a:t>
            </a:r>
            <a:br>
              <a:rPr lang="ka-GE" sz="2000" dirty="0" smtClean="0"/>
            </a:br>
            <a:endParaRPr lang="ka-GE" sz="2000" dirty="0" smtClean="0"/>
          </a:p>
          <a:p>
            <a:r>
              <a:rPr lang="ka-GE" sz="2000" dirty="0" smtClean="0"/>
              <a:t> BI - პლატფორმა საშუალებას უნდა იძლეოდეს პროგრამული პროდუქტის ინტეგრაციისა ზოგად ბიზნეს-პროცესში ან მისი მარტივად შერწყმის (ჩადგმის) სხვა პროდუქტში.</a:t>
            </a:r>
            <a:br>
              <a:rPr lang="ka-GE" sz="2000" dirty="0" smtClean="0"/>
            </a:br>
            <a:r>
              <a:rPr lang="ka-GE" sz="2000" dirty="0" smtClean="0"/>
              <a:t/>
            </a:r>
            <a:br>
              <a:rPr lang="ka-GE" sz="2000" dirty="0" smtClean="0"/>
            </a:br>
            <a:r>
              <a:rPr lang="ka-GE" sz="2000" dirty="0" smtClean="0"/>
              <a:t/>
            </a:r>
            <a:br>
              <a:rPr lang="ka-GE" sz="2000" dirty="0" smtClean="0"/>
            </a:br>
            <a:r>
              <a:rPr lang="ka-GE" sz="20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ანალიზის საშუალებები</a:t>
            </a:r>
            <a:endParaRPr lang="en-US" dirty="0"/>
          </a:p>
        </p:txBody>
      </p:sp>
      <p:sp>
        <p:nvSpPr>
          <p:cNvPr id="3" name="Content Placeholder 2"/>
          <p:cNvSpPr>
            <a:spLocks noGrp="1"/>
          </p:cNvSpPr>
          <p:nvPr>
            <p:ph idx="1"/>
          </p:nvPr>
        </p:nvSpPr>
        <p:spPr>
          <a:xfrm>
            <a:off x="609600" y="1600200"/>
            <a:ext cx="8107680" cy="4191000"/>
          </a:xfrm>
        </p:spPr>
        <p:txBody>
          <a:bodyPr>
            <a:normAutofit fontScale="70000" lnSpcReduction="20000"/>
          </a:bodyPr>
          <a:lstStyle/>
          <a:p>
            <a:endParaRPr lang="ka-GE" sz="2000" dirty="0" smtClean="0"/>
          </a:p>
          <a:p>
            <a:endParaRPr lang="ka-GE" sz="2000" dirty="0" smtClean="0"/>
          </a:p>
          <a:p>
            <a:r>
              <a:rPr lang="ka-GE" sz="2000" dirty="0" smtClean="0"/>
              <a:t>OLAP ( Online Analytical Processing - მონაცემთა ოპერატიული ანალიტიკური დამუშავება.) ტექნოლოგიების ერთობლიობა, ინფორმაციის შეგროვების, შენახვისა და მრავალგანზომილებიანი მონაცემების ანალიზისათვის, რომელიც თავის მხრივ გათვალისწინებულია გადაწყვეტილების მიღების მხარდამჭერი სისტემის ორმირებისთვის. OLAP - ის ტექნოლოგია საშუალებას აძლევს ანალიტიკოსებს, მენეჯერებსა და საზოგადო გადაწყვეტილების მიმღებ პირებს ჩამოაყალიბონ საკუთარი ხედვა მონაცემთა შესახებ და ისარგებლონ სწრაფი ოპერატიული წვდომით ინფორმაციის წარმოდგენის სხვდასხვა ფორმებისადმი.</a:t>
            </a:r>
            <a:br>
              <a:rPr lang="ka-GE" sz="2000" dirty="0" smtClean="0"/>
            </a:br>
            <a:r>
              <a:rPr lang="ka-GE" sz="2000" dirty="0" smtClean="0"/>
              <a:t> </a:t>
            </a:r>
          </a:p>
          <a:p>
            <a:r>
              <a:rPr lang="en-US" sz="2000" dirty="0" smtClean="0"/>
              <a:t>OLAP </a:t>
            </a:r>
            <a:r>
              <a:rPr lang="ka-GE" sz="2000" dirty="0" smtClean="0"/>
              <a:t>არის მონაცემთა დიდი მოცულობის ანალიზის ინსტრუმენტი რეალური დროის რეჟიმში და იძლევა შემდეგ შესაძლებლობებს:</a:t>
            </a:r>
            <a:br>
              <a:rPr lang="ka-GE" sz="2000" dirty="0" smtClean="0"/>
            </a:br>
            <a:r>
              <a:rPr lang="ka-GE" sz="2000" dirty="0" smtClean="0"/>
              <a:t/>
            </a:r>
            <a:br>
              <a:rPr lang="ka-GE" sz="2000" dirty="0" smtClean="0"/>
            </a:br>
            <a:r>
              <a:rPr lang="ka-GE" sz="2000" dirty="0" smtClean="0"/>
              <a:t> 	1) ინფორმაციის მოქნილი დათვალიერება (განხილვა)</a:t>
            </a:r>
            <a:br>
              <a:rPr lang="ka-GE" sz="2000" dirty="0" smtClean="0"/>
            </a:br>
            <a:r>
              <a:rPr lang="ka-GE" sz="2000" b="1" dirty="0" smtClean="0"/>
              <a:t> </a:t>
            </a:r>
            <a:r>
              <a:rPr lang="ka-GE" sz="2000" dirty="0" smtClean="0"/>
              <a:t>	2) დეტალიზაცია</a:t>
            </a:r>
            <a:br>
              <a:rPr lang="ka-GE" sz="2000" dirty="0" smtClean="0"/>
            </a:br>
            <a:r>
              <a:rPr lang="ka-GE" sz="2000" dirty="0" smtClean="0"/>
              <a:t> 	3) შერწყმა და კონსოლიდაცია </a:t>
            </a:r>
            <a:br>
              <a:rPr lang="ka-GE" sz="2000" dirty="0" smtClean="0"/>
            </a:br>
            <a:r>
              <a:rPr lang="ka-GE" sz="2000" dirty="0" smtClean="0"/>
              <a:t/>
            </a:r>
            <a:br>
              <a:rPr lang="ka-GE" sz="2000" dirty="0" smtClean="0"/>
            </a:br>
            <a:r>
              <a:rPr lang="ka-GE" sz="2000" dirty="0" smtClean="0"/>
              <a:t>და სხვა მრავალი.</a:t>
            </a:r>
            <a:br>
              <a:rPr lang="ka-GE" sz="2000" dirty="0" smtClean="0"/>
            </a:br>
            <a:r>
              <a:rPr lang="ka-GE" sz="2000" dirty="0" smtClean="0"/>
              <a:t> </a:t>
            </a:r>
            <a:br>
              <a:rPr lang="ka-GE" sz="2000" dirty="0" smtClean="0"/>
            </a:br>
            <a:r>
              <a:rPr lang="ka-GE" sz="2000" dirty="0" smtClean="0"/>
              <a:t/>
            </a:r>
            <a:br>
              <a:rPr lang="ka-GE" sz="2000" dirty="0" smtClean="0"/>
            </a:br>
            <a:r>
              <a:rPr lang="ka-GE" sz="20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ანალიზის საშუალებები</a:t>
            </a:r>
            <a:endParaRPr lang="en-US" dirty="0"/>
          </a:p>
        </p:txBody>
      </p:sp>
      <p:sp>
        <p:nvSpPr>
          <p:cNvPr id="3" name="Content Placeholder 2"/>
          <p:cNvSpPr>
            <a:spLocks noGrp="1"/>
          </p:cNvSpPr>
          <p:nvPr>
            <p:ph idx="1"/>
          </p:nvPr>
        </p:nvSpPr>
        <p:spPr>
          <a:xfrm>
            <a:off x="609600" y="1600200"/>
            <a:ext cx="8107680" cy="4191000"/>
          </a:xfrm>
        </p:spPr>
        <p:txBody>
          <a:bodyPr>
            <a:normAutofit fontScale="77500" lnSpcReduction="20000"/>
          </a:bodyPr>
          <a:lstStyle/>
          <a:p>
            <a:endParaRPr lang="ka-GE" sz="2000" dirty="0" smtClean="0"/>
          </a:p>
          <a:p>
            <a:r>
              <a:rPr lang="ka-GE" sz="2300" dirty="0" smtClean="0"/>
              <a:t>მონაცემთა ინტელექტუალური ანალიზი (</a:t>
            </a:r>
            <a:r>
              <a:rPr lang="en-US" sz="2300" dirty="0" smtClean="0"/>
              <a:t>Data Mining) </a:t>
            </a:r>
            <a:r>
              <a:rPr lang="ka-GE" sz="2300" dirty="0" smtClean="0"/>
              <a:t> - ეს არის მონაცემთა ამოღების კომპიუტერული ტექნიკა, რომელიც იყენებს ინტელექტუალურ ანალიზს სახეობათა ამოცნობისთვის და მონაცემების მნიშვნელოვანი კანონზომიერებების დადგენისათვის. </a:t>
            </a:r>
            <a:r>
              <a:rPr lang="ka-GE" sz="2400" dirty="0" smtClean="0"/>
              <a:t>ეს მეთოდები ეყრდნობა სტატისტიკურ მოდელირებას, ნეირონულ ქსელებს, გენეტიკურ ალგორითმებს და სხვა. </a:t>
            </a:r>
            <a:br>
              <a:rPr lang="ka-GE" sz="2400" dirty="0" smtClean="0"/>
            </a:br>
            <a:endParaRPr lang="ka-GE" sz="2400" dirty="0" smtClean="0"/>
          </a:p>
          <a:p>
            <a:r>
              <a:rPr lang="en-US" sz="2300" dirty="0" smtClean="0"/>
              <a:t>Data Mining </a:t>
            </a:r>
            <a:r>
              <a:rPr lang="ka-GE" sz="2300" dirty="0" smtClean="0"/>
              <a:t>მეთოდების წყდება შემდეგი ამოცანები:</a:t>
            </a:r>
            <a:br>
              <a:rPr lang="ka-GE" sz="2300" dirty="0" smtClean="0"/>
            </a:br>
            <a:r>
              <a:rPr lang="ka-GE" sz="2300" dirty="0" smtClean="0"/>
              <a:t/>
            </a:r>
            <a:br>
              <a:rPr lang="ka-GE" sz="2300" dirty="0" smtClean="0"/>
            </a:br>
            <a:r>
              <a:rPr lang="ka-GE" sz="2300" dirty="0" smtClean="0"/>
              <a:t>კლასიფიკაცია </a:t>
            </a:r>
            <a:br>
              <a:rPr lang="ka-GE" sz="2300" dirty="0" smtClean="0"/>
            </a:br>
            <a:r>
              <a:rPr lang="ka-GE" sz="2300" dirty="0" smtClean="0"/>
              <a:t/>
            </a:r>
            <a:br>
              <a:rPr lang="ka-GE" sz="2300" dirty="0" smtClean="0"/>
            </a:br>
            <a:r>
              <a:rPr lang="ka-GE" sz="2300" dirty="0" smtClean="0"/>
              <a:t>კლასტერიზაცია </a:t>
            </a:r>
            <a:br>
              <a:rPr lang="ka-GE" sz="2300" dirty="0" smtClean="0"/>
            </a:br>
            <a:r>
              <a:rPr lang="ka-GE" sz="2000" dirty="0" smtClean="0"/>
              <a:t/>
            </a:r>
            <a:br>
              <a:rPr lang="ka-GE" sz="2000" dirty="0" smtClean="0"/>
            </a:br>
            <a:r>
              <a:rPr lang="ka-GE" sz="2000" dirty="0" smtClean="0"/>
              <a:t> </a:t>
            </a:r>
            <a:br>
              <a:rPr lang="ka-GE" sz="2000" dirty="0" smtClean="0"/>
            </a:br>
            <a:r>
              <a:rPr lang="ka-GE" sz="2000" dirty="0" smtClean="0"/>
              <a:t/>
            </a:r>
            <a:br>
              <a:rPr lang="ka-GE" sz="2000" dirty="0" smtClean="0"/>
            </a:br>
            <a:r>
              <a:rPr lang="ka-GE" sz="2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1051560"/>
          </a:xfrm>
        </p:spPr>
        <p:txBody>
          <a:bodyPr/>
          <a:lstStyle/>
          <a:p>
            <a:r>
              <a:rPr lang="en-US" dirty="0" smtClean="0"/>
              <a:t>BI </a:t>
            </a:r>
            <a:r>
              <a:rPr lang="ka-GE" dirty="0" smtClean="0"/>
              <a:t>- ის ძირითადი ტენდენციები</a:t>
            </a:r>
            <a:endParaRPr lang="en-US" dirty="0"/>
          </a:p>
        </p:txBody>
      </p:sp>
      <p:sp>
        <p:nvSpPr>
          <p:cNvPr id="3" name="Content Placeholder 2"/>
          <p:cNvSpPr>
            <a:spLocks noGrp="1"/>
          </p:cNvSpPr>
          <p:nvPr>
            <p:ph idx="1"/>
          </p:nvPr>
        </p:nvSpPr>
        <p:spPr>
          <a:xfrm>
            <a:off x="533400" y="1605742"/>
            <a:ext cx="8183880" cy="4187952"/>
          </a:xfrm>
        </p:spPr>
        <p:txBody>
          <a:bodyPr>
            <a:normAutofit fontScale="55000" lnSpcReduction="20000"/>
          </a:bodyPr>
          <a:lstStyle/>
          <a:p>
            <a:r>
              <a:rPr lang="ka-GE" b="1" dirty="0"/>
              <a:t>	</a:t>
            </a:r>
            <a:r>
              <a:rPr lang="ka-GE" sz="3100" dirty="0"/>
              <a:t>BI სისტემების მსოფლიო ბაზრის ძირითადი ტენდენციები მდგომარეობს ისეთი ახალი ფუნქციონალის დამუშავებაში, რომელიც იქნება ადვილად დანერგვადი და მარტივად მოხმარებადი: აქ შედის სამომხმარებლო ინტერფეისებით სარგებლობა, მობილური გადაწყვეტილებების მხარდაჭერა და მრავალი სხვა. ანალიტიკოსები ვარაუდობენ ბაზრის მაქსიმალურ ზრდას SaaS BI და Open Source BI სეგმენტებში. მთლიანობაში BI გადაწყვეტილებები დარჩება ერთ-ერთ ყველაზე მოთხოვნად პროდუქტად კორპორატიუი ინფორმაციის ბაზარზე.</a:t>
            </a:r>
            <a:br>
              <a:rPr lang="ka-GE" sz="3100" dirty="0"/>
            </a:br>
            <a:r>
              <a:rPr lang="ka-GE" sz="3100" dirty="0"/>
              <a:t> 	სამომხმარებლო გამოყენებების ინტერფეისის შემდგომი ადაპტაცია BI - სისტემების მიმართ გააძლიერებს ინტერაქტიული ვიზუალიზაციის საშუალებებს, რაც თავის მხრივ უზრუნველყოფს BI - სისტემების განვითარებას არსებით პროგრესსა და მათ ფართო გავრცელებას.  BI - ის უფრო მეტად ინტერაქტიური და ინტუიციურად გასაგები საშუალებები, მიწვდომადი სხვადასხვა მოწყობილობებიდან, რომლებიც მიერთებულია კორპორატიულ გამოყენებებზე და მიმდინარე ბიზნეს - პროცესებზე ხელს შეუწყობენ BI - ის შეღწევადობის დონის ამაღლებას.</a:t>
            </a:r>
            <a:br>
              <a:rPr lang="ka-GE" sz="3100" dirty="0"/>
            </a:br>
            <a:r>
              <a:rPr lang="ka-GE" sz="3100" dirty="0"/>
              <a:t> 	</a:t>
            </a:r>
            <a:endParaRPr lang="en-US" sz="3100" dirty="0"/>
          </a:p>
        </p:txBody>
      </p:sp>
    </p:spTree>
    <p:extLst>
      <p:ext uri="{BB962C8B-B14F-4D97-AF65-F5344CB8AC3E}">
        <p14:creationId xmlns:p14="http://schemas.microsoft.com/office/powerpoint/2010/main" val="860194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1051560"/>
          </a:xfrm>
        </p:spPr>
        <p:txBody>
          <a:bodyPr/>
          <a:lstStyle/>
          <a:p>
            <a:r>
              <a:rPr lang="en-US" dirty="0" smtClean="0"/>
              <a:t>BI </a:t>
            </a:r>
            <a:r>
              <a:rPr lang="ka-GE" dirty="0" smtClean="0"/>
              <a:t>- ის ძირითადი ტენდენციები</a:t>
            </a:r>
            <a:endParaRPr lang="en-US" dirty="0"/>
          </a:p>
        </p:txBody>
      </p:sp>
      <p:sp>
        <p:nvSpPr>
          <p:cNvPr id="3" name="Content Placeholder 2"/>
          <p:cNvSpPr>
            <a:spLocks noGrp="1"/>
          </p:cNvSpPr>
          <p:nvPr>
            <p:ph idx="1"/>
          </p:nvPr>
        </p:nvSpPr>
        <p:spPr>
          <a:xfrm>
            <a:off x="533400" y="1605742"/>
            <a:ext cx="8183880" cy="4187952"/>
          </a:xfrm>
        </p:spPr>
        <p:txBody>
          <a:bodyPr>
            <a:normAutofit/>
          </a:bodyPr>
          <a:lstStyle/>
          <a:p>
            <a:r>
              <a:rPr lang="ka-GE" sz="1800" dirty="0" smtClean="0"/>
              <a:t>გადაწყვეტილებების </a:t>
            </a:r>
            <a:r>
              <a:rPr lang="ka-GE" sz="1800" dirty="0"/>
              <a:t>მიღების პროცესის ოპტიმიზაცია წარმოადგენს </a:t>
            </a:r>
            <a:r>
              <a:rPr lang="en-US" sz="1800" dirty="0"/>
              <a:t>BI - </a:t>
            </a:r>
            <a:r>
              <a:rPr lang="ka-GE" sz="1800" dirty="0"/>
              <a:t>სისტემის შექმნის ძირითად ფაქტორს. თუ კლასიკური </a:t>
            </a:r>
            <a:r>
              <a:rPr lang="en-US" sz="1800" dirty="0"/>
              <a:t>BI - </a:t>
            </a:r>
            <a:r>
              <a:rPr lang="ka-GE" sz="1800" dirty="0"/>
              <a:t>გამოყენებების ძირითადი ფუნქციაა კომპანიის მოღვაწეობის ანალიზი ,,პოსტფაქტუმ“ არსებულ მონაცემებზე დაყრდნობით, ინტელექტუალური გადაწყვეტილებები საშუალებას იძლევიან გამოვყოთ გარკვეული ტენდენციები და ავაგოთ მოვლენების განვითარების გარკვეული პროგნოზი, ან მოვახდინოთ მრავალფაქტორული ანალიზი და სხვადასხვა სიტუაციების მოდელირება, მაგალითად რა ეფექტს მოგვცემს ახალი მარკეტნგული გადაწყვეტილება ან ახალი ტექნოლოგიის დანერგვა.</a:t>
            </a:r>
          </a:p>
          <a:p>
            <a:pPr marL="0" indent="0">
              <a:buNone/>
            </a:pPr>
            <a:r>
              <a:rPr lang="ka-GE" sz="3100" dirty="0"/>
              <a:t/>
            </a:r>
            <a:br>
              <a:rPr lang="ka-GE" sz="3100" dirty="0"/>
            </a:br>
            <a:r>
              <a:rPr lang="ka-GE" sz="3100" dirty="0"/>
              <a:t> 	</a:t>
            </a:r>
            <a:endParaRPr lang="en-US" sz="3100" dirty="0"/>
          </a:p>
        </p:txBody>
      </p:sp>
    </p:spTree>
    <p:extLst>
      <p:ext uri="{BB962C8B-B14F-4D97-AF65-F5344CB8AC3E}">
        <p14:creationId xmlns:p14="http://schemas.microsoft.com/office/powerpoint/2010/main" val="4242001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83880" cy="822960"/>
          </a:xfrm>
        </p:spPr>
        <p:txBody>
          <a:bodyPr/>
          <a:lstStyle/>
          <a:p>
            <a:r>
              <a:rPr lang="ka-GE" dirty="0" smtClean="0"/>
              <a:t>რა არის </a:t>
            </a:r>
            <a:r>
              <a:rPr lang="en-US" dirty="0" smtClean="0"/>
              <a:t>BI ?</a:t>
            </a:r>
            <a:endParaRPr lang="en-US" dirty="0"/>
          </a:p>
        </p:txBody>
      </p:sp>
      <p:sp>
        <p:nvSpPr>
          <p:cNvPr id="3" name="Content Placeholder 2"/>
          <p:cNvSpPr>
            <a:spLocks noGrp="1"/>
          </p:cNvSpPr>
          <p:nvPr>
            <p:ph idx="1"/>
          </p:nvPr>
        </p:nvSpPr>
        <p:spPr>
          <a:xfrm>
            <a:off x="457200" y="1447800"/>
            <a:ext cx="8183880" cy="4187952"/>
          </a:xfrm>
        </p:spPr>
        <p:txBody>
          <a:bodyPr>
            <a:normAutofit/>
          </a:bodyPr>
          <a:lstStyle/>
          <a:p>
            <a:endParaRPr lang="en-US" sz="2000" dirty="0" smtClean="0"/>
          </a:p>
          <a:p>
            <a:r>
              <a:rPr lang="en-US" sz="2000" dirty="0" smtClean="0"/>
              <a:t>Business Intelligence (</a:t>
            </a:r>
            <a:r>
              <a:rPr lang="ka-GE" sz="2000" dirty="0" smtClean="0"/>
              <a:t>ბიზნეს-ანალიტიკა, ბიზნეს-ანალიზი) - ეს პროგრამული უზრუნველყოფაა, რომელიც შექმნილია დაეხმაროს მმართველს კომპანიისა და გარემოცვის შესახებ სხვადასხვა ინფორმაციის ანალიზში. </a:t>
            </a:r>
            <a:r>
              <a:rPr lang="en-US" sz="2000" dirty="0" smtClean="0"/>
              <a:t>BI - </a:t>
            </a:r>
            <a:r>
              <a:rPr lang="ka-GE" sz="2000" dirty="0" smtClean="0"/>
              <a:t>ტექნოლოგიები იძლევა დიდი მოცულობის ინფორმაციის ანალიზის, სხვადასხვა ქმედებების შედეგების მოდელირების საშულებას.</a:t>
            </a:r>
            <a:r>
              <a:rPr lang="en-US" sz="2000" dirty="0" smtClean="0"/>
              <a:t/>
            </a:r>
            <a:br>
              <a:rPr lang="en-US" sz="2000" dirty="0" smtClean="0"/>
            </a:br>
            <a:endParaRPr lang="en-US" sz="2000" dirty="0" smtClean="0"/>
          </a:p>
          <a:p>
            <a:r>
              <a:rPr lang="ka-GE" sz="2000" dirty="0" smtClean="0"/>
              <a:t>Business Intelligence - ის ქვეშ მოიაზრება სტრუქტურიზებული ინფორმაციის(მონაცემთა ბაზები,  ე.წ ბრტყელი ფაილები და ა.შ) და კვაზისტრუქტურიზებული (XML) ინფორმაციის შენახვის და ანალიზის ტექნოლოგიები.</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სისტემა </a:t>
            </a:r>
            <a:r>
              <a:rPr lang="en-US" dirty="0" smtClean="0"/>
              <a:t>JARVIS</a:t>
            </a:r>
            <a:endParaRPr lang="en-US" dirty="0"/>
          </a:p>
        </p:txBody>
      </p:sp>
      <p:sp>
        <p:nvSpPr>
          <p:cNvPr id="3" name="Content Placeholder 2"/>
          <p:cNvSpPr>
            <a:spLocks noGrp="1"/>
          </p:cNvSpPr>
          <p:nvPr>
            <p:ph idx="1"/>
          </p:nvPr>
        </p:nvSpPr>
        <p:spPr>
          <a:xfrm>
            <a:off x="609600" y="1600200"/>
            <a:ext cx="8107680" cy="4191000"/>
          </a:xfrm>
        </p:spPr>
        <p:txBody>
          <a:bodyPr>
            <a:normAutofit/>
          </a:bodyPr>
          <a:lstStyle/>
          <a:p>
            <a:pPr>
              <a:buNone/>
            </a:pPr>
            <a:r>
              <a:rPr lang="ka-GE" sz="2000" dirty="0" smtClean="0"/>
              <a:t/>
            </a:r>
            <a:br>
              <a:rPr lang="ka-GE" sz="2000" dirty="0" smtClean="0"/>
            </a:br>
            <a:r>
              <a:rPr lang="ka-GE" sz="2000" dirty="0" smtClean="0"/>
              <a:t> </a:t>
            </a:r>
            <a:br>
              <a:rPr lang="ka-GE" sz="2000" dirty="0" smtClean="0"/>
            </a:br>
            <a:r>
              <a:rPr lang="ka-GE" sz="2000" dirty="0" smtClean="0"/>
              <a:t/>
            </a:r>
            <a:br>
              <a:rPr lang="ka-GE" sz="2000" dirty="0" smtClean="0"/>
            </a:br>
            <a:r>
              <a:rPr lang="ka-GE" sz="2000" dirty="0" smtClean="0"/>
              <a:t> 	</a:t>
            </a:r>
          </a:p>
        </p:txBody>
      </p:sp>
      <p:pic>
        <p:nvPicPr>
          <p:cNvPr id="4" name="Picture 3" descr="636019041437635373-1551369231_AI Robot.jpg"/>
          <p:cNvPicPr>
            <a:picLocks noChangeAspect="1"/>
          </p:cNvPicPr>
          <p:nvPr/>
        </p:nvPicPr>
        <p:blipFill>
          <a:blip r:embed="rId2" cstate="print"/>
          <a:stretch>
            <a:fillRect/>
          </a:stretch>
        </p:blipFill>
        <p:spPr>
          <a:xfrm>
            <a:off x="914400" y="1828800"/>
            <a:ext cx="7543800" cy="3352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სისტემა </a:t>
            </a:r>
            <a:r>
              <a:rPr lang="en-US" dirty="0" smtClean="0"/>
              <a:t>JARVIS</a:t>
            </a:r>
            <a:endParaRPr lang="en-US" dirty="0"/>
          </a:p>
        </p:txBody>
      </p:sp>
      <p:sp>
        <p:nvSpPr>
          <p:cNvPr id="3" name="Content Placeholder 2"/>
          <p:cNvSpPr>
            <a:spLocks noGrp="1"/>
          </p:cNvSpPr>
          <p:nvPr>
            <p:ph idx="1"/>
          </p:nvPr>
        </p:nvSpPr>
        <p:spPr>
          <a:xfrm>
            <a:off x="609600" y="1600200"/>
            <a:ext cx="8107680" cy="4191000"/>
          </a:xfrm>
        </p:spPr>
        <p:txBody>
          <a:bodyPr>
            <a:normAutofit fontScale="92500" lnSpcReduction="10000"/>
          </a:bodyPr>
          <a:lstStyle/>
          <a:p>
            <a:endParaRPr lang="ka-GE" sz="2000" dirty="0" smtClean="0"/>
          </a:p>
          <a:p>
            <a:r>
              <a:rPr lang="ka-GE" sz="2000" dirty="0" smtClean="0"/>
              <a:t>პროგრამული უზრუნველყოფა </a:t>
            </a:r>
            <a:r>
              <a:rPr lang="en-US" sz="2000" dirty="0" smtClean="0"/>
              <a:t>JARVIS </a:t>
            </a:r>
            <a:r>
              <a:rPr lang="ka-GE" sz="2000" dirty="0" smtClean="0"/>
              <a:t>შექმნილია ერთ-ერთი კერძო კომპანიისათვის, რომელიც თავის მხრივ ქართული ბანკების უმრავლესობასა და მიკროსაფინანსო ორგანიზაციებს უწევს პროგრამულ მხარდაჭერასა და უზრუნველყოფას.</a:t>
            </a:r>
            <a:br>
              <a:rPr lang="ka-GE" sz="2000" dirty="0" smtClean="0"/>
            </a:br>
            <a:endParaRPr lang="ka-GE" sz="2000" dirty="0" smtClean="0"/>
          </a:p>
          <a:p>
            <a:r>
              <a:rPr lang="ka-GE" sz="2000" dirty="0" smtClean="0"/>
              <a:t>სისტემა დაიწერა კომპანიის </a:t>
            </a:r>
            <a:r>
              <a:rPr lang="en-US" sz="2000" dirty="0" smtClean="0"/>
              <a:t>BI </a:t>
            </a:r>
            <a:r>
              <a:rPr lang="ka-GE" sz="2000" dirty="0" smtClean="0"/>
              <a:t>დეპარტამენტისათვის და აქტიურად გამოიყენება დღეს-დღეისობით. იგი დანერგილია რამოდენიმე მსხვილ ბანკსა და ორგანიზაციაში.</a:t>
            </a:r>
            <a:br>
              <a:rPr lang="ka-GE" sz="2000" dirty="0" smtClean="0"/>
            </a:br>
            <a:endParaRPr lang="ka-GE" sz="2000" dirty="0" smtClean="0"/>
          </a:p>
          <a:p>
            <a:r>
              <a:rPr lang="ka-GE" sz="2000" dirty="0" smtClean="0"/>
              <a:t>სისტემა შედგება რამდენიმე მოდულისაგან</a:t>
            </a:r>
            <a:br>
              <a:rPr lang="ka-GE" sz="2000" dirty="0" smtClean="0"/>
            </a:br>
            <a:r>
              <a:rPr lang="ka-GE" sz="2000" dirty="0" smtClean="0"/>
              <a:t> </a:t>
            </a:r>
            <a:br>
              <a:rPr lang="ka-GE" sz="2000" dirty="0" smtClean="0"/>
            </a:br>
            <a:r>
              <a:rPr lang="ka-GE" sz="2000" dirty="0" smtClean="0"/>
              <a:t/>
            </a:r>
            <a:br>
              <a:rPr lang="ka-GE" sz="2000" dirty="0" smtClean="0"/>
            </a:br>
            <a:r>
              <a:rPr lang="ka-GE" sz="2000"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სისტემა </a:t>
            </a:r>
            <a:r>
              <a:rPr lang="en-US" dirty="0" smtClean="0"/>
              <a:t>JARVIS</a:t>
            </a:r>
            <a:endParaRPr lang="en-US" dirty="0"/>
          </a:p>
        </p:txBody>
      </p:sp>
      <p:sp>
        <p:nvSpPr>
          <p:cNvPr id="3" name="Content Placeholder 2"/>
          <p:cNvSpPr>
            <a:spLocks noGrp="1"/>
          </p:cNvSpPr>
          <p:nvPr>
            <p:ph idx="1"/>
          </p:nvPr>
        </p:nvSpPr>
        <p:spPr>
          <a:xfrm>
            <a:off x="609600" y="1600200"/>
            <a:ext cx="8107680" cy="4191000"/>
          </a:xfrm>
        </p:spPr>
        <p:txBody>
          <a:bodyPr>
            <a:normAutofit fontScale="85000" lnSpcReduction="20000"/>
          </a:bodyPr>
          <a:lstStyle/>
          <a:p>
            <a:endParaRPr lang="ka-GE" sz="2000" dirty="0" smtClean="0"/>
          </a:p>
          <a:p>
            <a:r>
              <a:rPr lang="ka-GE" sz="2000" b="1" dirty="0" smtClean="0"/>
              <a:t>დინამიური რეპორტინგ მოდული</a:t>
            </a:r>
            <a:br>
              <a:rPr lang="ka-GE" sz="2000" b="1" dirty="0" smtClean="0"/>
            </a:br>
            <a:r>
              <a:rPr lang="ka-GE" sz="2000" dirty="0" smtClean="0"/>
              <a:t/>
            </a:r>
            <a:br>
              <a:rPr lang="ka-GE" sz="2000" dirty="0" smtClean="0"/>
            </a:br>
            <a:r>
              <a:rPr lang="ka-GE" sz="2000" dirty="0" smtClean="0"/>
              <a:t>	</a:t>
            </a:r>
            <a:r>
              <a:rPr lang="ka-GE" sz="1600" b="1" dirty="0" smtClean="0"/>
              <a:t>ეროვნული ბანკის რეპორტები</a:t>
            </a:r>
            <a:r>
              <a:rPr lang="ka-GE" sz="1600" dirty="0" smtClean="0"/>
              <a:t/>
            </a:r>
            <a:br>
              <a:rPr lang="ka-GE" sz="1600" dirty="0" smtClean="0"/>
            </a:br>
            <a:r>
              <a:rPr lang="ka-GE" sz="1600" dirty="0" smtClean="0"/>
              <a:t>	</a:t>
            </a:r>
            <a:r>
              <a:rPr lang="ka-GE" sz="1600" b="1" dirty="0" smtClean="0"/>
              <a:t>ყოველდღიური რეპორტები</a:t>
            </a:r>
            <a:br>
              <a:rPr lang="ka-GE" sz="1600" b="1" dirty="0" smtClean="0"/>
            </a:br>
            <a:r>
              <a:rPr lang="ka-GE" sz="1600" dirty="0" smtClean="0"/>
              <a:t/>
            </a:r>
            <a:br>
              <a:rPr lang="ka-GE" sz="1600" dirty="0" smtClean="0"/>
            </a:br>
            <a:r>
              <a:rPr lang="ka-GE" sz="1600" dirty="0" smtClean="0"/>
              <a:t>რეპორტები კატეგორიზებულია და კონკრეტულ მომხმარებელზე მორგებული, შესაძლებელია მისი მართვა და ინტერფეისული სახეცვლილებები.</a:t>
            </a:r>
            <a:br>
              <a:rPr lang="ka-GE" sz="1600" dirty="0" smtClean="0"/>
            </a:br>
            <a:endParaRPr lang="ka-GE" sz="1600" dirty="0" smtClean="0"/>
          </a:p>
          <a:p>
            <a:r>
              <a:rPr lang="ka-GE" sz="2000" b="1" dirty="0" smtClean="0"/>
              <a:t>ბარათების მოდული</a:t>
            </a:r>
            <a:br>
              <a:rPr lang="ka-GE" sz="2000" b="1" dirty="0" smtClean="0"/>
            </a:br>
            <a:r>
              <a:rPr lang="ka-GE" sz="2000" dirty="0" smtClean="0"/>
              <a:t/>
            </a:r>
            <a:br>
              <a:rPr lang="ka-GE" sz="2000" dirty="0" smtClean="0"/>
            </a:br>
            <a:r>
              <a:rPr lang="ka-GE" sz="1600" dirty="0" smtClean="0"/>
              <a:t>ობიექტები, რომლებზეც დატანილია გარკვეული სახის ინფორმაცია, კოეფიციენტები და ინდიკატორები, მარტივი დასანახია კონკრეტული ბიზნეს პროცესის ტრაექტორია, ტენდენციები და ალბათობები.</a:t>
            </a:r>
            <a:br>
              <a:rPr lang="ka-GE" sz="1600" dirty="0" smtClean="0"/>
            </a:br>
            <a:r>
              <a:rPr lang="ka-GE" sz="1600" dirty="0" smtClean="0"/>
              <a:t>ბარათების მოდული დაფილტვრადია კონკრეტული ორგანიზაცი(ებ)-ოსა და მათი ფილიალების მიხედვით, ასევე რამოდენიმე სხვა პარამეტრით.</a:t>
            </a:r>
            <a:br>
              <a:rPr lang="ka-GE" sz="1600" dirty="0" smtClean="0"/>
            </a:br>
            <a:r>
              <a:rPr lang="ka-GE" sz="1600" dirty="0" smtClean="0"/>
              <a:t>შესაძლებელია ინფორმაციის ცხრილურ რეჟიმში ხილვა.</a:t>
            </a:r>
            <a:br>
              <a:rPr lang="ka-GE" sz="1600" dirty="0" smtClean="0"/>
            </a:br>
            <a:r>
              <a:rPr lang="ka-GE" sz="2000" dirty="0" smtClean="0"/>
              <a:t/>
            </a:r>
            <a:br>
              <a:rPr lang="ka-GE" sz="2000" dirty="0" smtClean="0"/>
            </a:br>
            <a:r>
              <a:rPr lang="ka-GE" sz="2000" dirty="0" smtClean="0"/>
              <a:t/>
            </a:r>
            <a:br>
              <a:rPr lang="ka-GE" sz="2000" dirty="0" smtClean="0"/>
            </a:br>
            <a:r>
              <a:rPr lang="ka-GE" sz="2000"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სისტემა </a:t>
            </a:r>
            <a:r>
              <a:rPr lang="en-US" dirty="0" smtClean="0"/>
              <a:t>JARVIS</a:t>
            </a:r>
            <a:endParaRPr lang="en-US" dirty="0"/>
          </a:p>
        </p:txBody>
      </p:sp>
      <p:sp>
        <p:nvSpPr>
          <p:cNvPr id="3" name="Content Placeholder 2"/>
          <p:cNvSpPr>
            <a:spLocks noGrp="1"/>
          </p:cNvSpPr>
          <p:nvPr>
            <p:ph idx="1"/>
          </p:nvPr>
        </p:nvSpPr>
        <p:spPr>
          <a:xfrm>
            <a:off x="609600" y="1600200"/>
            <a:ext cx="8107680" cy="4191000"/>
          </a:xfrm>
        </p:spPr>
        <p:txBody>
          <a:bodyPr>
            <a:normAutofit/>
          </a:bodyPr>
          <a:lstStyle/>
          <a:p>
            <a:pPr>
              <a:buNone/>
            </a:pPr>
            <a:r>
              <a:rPr lang="ka-GE" sz="1600" dirty="0" smtClean="0"/>
              <a:t/>
            </a:r>
            <a:br>
              <a:rPr lang="ka-GE" sz="1600" dirty="0" smtClean="0"/>
            </a:br>
            <a:r>
              <a:rPr lang="ka-GE" sz="2000" dirty="0" smtClean="0"/>
              <a:t/>
            </a:r>
            <a:br>
              <a:rPr lang="ka-GE" sz="2000" dirty="0" smtClean="0"/>
            </a:br>
            <a:r>
              <a:rPr lang="ka-GE" sz="2000" dirty="0" smtClean="0"/>
              <a:t/>
            </a:r>
            <a:br>
              <a:rPr lang="ka-GE" sz="2000" dirty="0" smtClean="0"/>
            </a:br>
            <a:r>
              <a:rPr lang="ka-GE" sz="2000" dirty="0" smtClean="0"/>
              <a:t> 	</a:t>
            </a:r>
          </a:p>
        </p:txBody>
      </p:sp>
      <p:pic>
        <p:nvPicPr>
          <p:cNvPr id="5" name="Picture 4" descr="reporting.JPG"/>
          <p:cNvPicPr>
            <a:picLocks noChangeAspect="1"/>
          </p:cNvPicPr>
          <p:nvPr/>
        </p:nvPicPr>
        <p:blipFill>
          <a:blip r:embed="rId2" cstate="print"/>
          <a:stretch>
            <a:fillRect/>
          </a:stretch>
        </p:blipFill>
        <p:spPr>
          <a:xfrm>
            <a:off x="990600" y="1600200"/>
            <a:ext cx="6858000" cy="4114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სისტემა </a:t>
            </a:r>
            <a:r>
              <a:rPr lang="en-US" dirty="0" smtClean="0"/>
              <a:t>JARVIS</a:t>
            </a:r>
            <a:endParaRPr lang="en-US" dirty="0"/>
          </a:p>
        </p:txBody>
      </p:sp>
      <p:sp>
        <p:nvSpPr>
          <p:cNvPr id="3" name="Content Placeholder 2"/>
          <p:cNvSpPr>
            <a:spLocks noGrp="1"/>
          </p:cNvSpPr>
          <p:nvPr>
            <p:ph idx="1"/>
          </p:nvPr>
        </p:nvSpPr>
        <p:spPr>
          <a:xfrm>
            <a:off x="609600" y="1600200"/>
            <a:ext cx="8107680" cy="4191000"/>
          </a:xfrm>
        </p:spPr>
        <p:txBody>
          <a:bodyPr>
            <a:normAutofit/>
          </a:bodyPr>
          <a:lstStyle/>
          <a:p>
            <a:pPr>
              <a:buNone/>
            </a:pPr>
            <a:r>
              <a:rPr lang="ka-GE" sz="1600" dirty="0" smtClean="0"/>
              <a:t/>
            </a:r>
            <a:br>
              <a:rPr lang="ka-GE" sz="1600" dirty="0" smtClean="0"/>
            </a:br>
            <a:r>
              <a:rPr lang="ka-GE" sz="2000" dirty="0" smtClean="0"/>
              <a:t/>
            </a:r>
            <a:br>
              <a:rPr lang="ka-GE" sz="2000" dirty="0" smtClean="0"/>
            </a:br>
            <a:r>
              <a:rPr lang="ka-GE" sz="2000" dirty="0" smtClean="0"/>
              <a:t/>
            </a:r>
            <a:br>
              <a:rPr lang="ka-GE" sz="2000" dirty="0" smtClean="0"/>
            </a:br>
            <a:r>
              <a:rPr lang="ka-GE" sz="2000" dirty="0" smtClean="0"/>
              <a:t> 	</a:t>
            </a:r>
          </a:p>
        </p:txBody>
      </p:sp>
      <p:pic>
        <p:nvPicPr>
          <p:cNvPr id="6" name="Picture 5" descr="testreport.JPG"/>
          <p:cNvPicPr>
            <a:picLocks noChangeAspect="1"/>
          </p:cNvPicPr>
          <p:nvPr/>
        </p:nvPicPr>
        <p:blipFill>
          <a:blip r:embed="rId2" cstate="print"/>
          <a:stretch>
            <a:fillRect/>
          </a:stretch>
        </p:blipFill>
        <p:spPr>
          <a:xfrm>
            <a:off x="685800" y="2133600"/>
            <a:ext cx="7435491" cy="2971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სისტემა </a:t>
            </a:r>
            <a:r>
              <a:rPr lang="en-US" dirty="0" smtClean="0"/>
              <a:t>JARVIS</a:t>
            </a:r>
            <a:endParaRPr lang="en-US" dirty="0"/>
          </a:p>
        </p:txBody>
      </p:sp>
      <p:sp>
        <p:nvSpPr>
          <p:cNvPr id="3" name="Content Placeholder 2"/>
          <p:cNvSpPr>
            <a:spLocks noGrp="1"/>
          </p:cNvSpPr>
          <p:nvPr>
            <p:ph idx="1"/>
          </p:nvPr>
        </p:nvSpPr>
        <p:spPr>
          <a:xfrm>
            <a:off x="609600" y="1600200"/>
            <a:ext cx="8107680" cy="4191000"/>
          </a:xfrm>
        </p:spPr>
        <p:txBody>
          <a:bodyPr>
            <a:normAutofit/>
          </a:bodyPr>
          <a:lstStyle/>
          <a:p>
            <a:pPr>
              <a:buNone/>
            </a:pPr>
            <a:r>
              <a:rPr lang="ka-GE" sz="1600" dirty="0" smtClean="0"/>
              <a:t/>
            </a:r>
            <a:br>
              <a:rPr lang="ka-GE" sz="1600" dirty="0" smtClean="0"/>
            </a:br>
            <a:r>
              <a:rPr lang="ka-GE" sz="2000" dirty="0" smtClean="0"/>
              <a:t/>
            </a:r>
            <a:br>
              <a:rPr lang="ka-GE" sz="2000" dirty="0" smtClean="0"/>
            </a:br>
            <a:r>
              <a:rPr lang="ka-GE" sz="2000" dirty="0" smtClean="0"/>
              <a:t/>
            </a:r>
            <a:br>
              <a:rPr lang="ka-GE" sz="2000" dirty="0" smtClean="0"/>
            </a:br>
            <a:r>
              <a:rPr lang="ka-GE" sz="2000" dirty="0" smtClean="0"/>
              <a:t> 	</a:t>
            </a:r>
          </a:p>
        </p:txBody>
      </p:sp>
      <p:pic>
        <p:nvPicPr>
          <p:cNvPr id="5" name="Picture 4" descr="cards.JPG"/>
          <p:cNvPicPr>
            <a:picLocks noChangeAspect="1"/>
          </p:cNvPicPr>
          <p:nvPr/>
        </p:nvPicPr>
        <p:blipFill>
          <a:blip r:embed="rId2" cstate="print"/>
          <a:stretch>
            <a:fillRect/>
          </a:stretch>
        </p:blipFill>
        <p:spPr>
          <a:xfrm>
            <a:off x="0" y="0"/>
            <a:ext cx="9144000" cy="688141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107680" cy="4191000"/>
          </a:xfrm>
        </p:spPr>
        <p:txBody>
          <a:bodyPr>
            <a:normAutofit/>
          </a:bodyPr>
          <a:lstStyle/>
          <a:p>
            <a:pPr>
              <a:buNone/>
            </a:pPr>
            <a:r>
              <a:rPr lang="ka-GE" sz="1600" dirty="0" smtClean="0"/>
              <a:t/>
            </a:r>
            <a:br>
              <a:rPr lang="ka-GE" sz="1600" dirty="0" smtClean="0"/>
            </a:br>
            <a:r>
              <a:rPr lang="ka-GE" sz="1600" dirty="0" smtClean="0"/>
              <a:t/>
            </a:r>
            <a:br>
              <a:rPr lang="ka-GE" sz="1600" dirty="0" smtClean="0"/>
            </a:br>
            <a:r>
              <a:rPr lang="ka-GE" sz="2000" dirty="0" smtClean="0"/>
              <a:t/>
            </a:r>
            <a:br>
              <a:rPr lang="ka-GE" sz="2000" dirty="0" smtClean="0"/>
            </a:br>
            <a:r>
              <a:rPr lang="ka-GE" sz="2000" dirty="0" smtClean="0"/>
              <a:t> 	</a:t>
            </a:r>
          </a:p>
        </p:txBody>
      </p:sp>
      <p:pic>
        <p:nvPicPr>
          <p:cNvPr id="4" name="Picture 3" descr="carddetails.png"/>
          <p:cNvPicPr>
            <a:picLocks noChangeAspect="1"/>
          </p:cNvPicPr>
          <p:nvPr/>
        </p:nvPicPr>
        <p:blipFill>
          <a:blip r:embed="rId2" cstate="print"/>
          <a:stretch>
            <a:fillRect/>
          </a:stretch>
        </p:blipFill>
        <p:spPr>
          <a:xfrm>
            <a:off x="0" y="151029"/>
            <a:ext cx="9144000" cy="655594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სისტემა </a:t>
            </a:r>
            <a:r>
              <a:rPr lang="en-US" dirty="0" smtClean="0"/>
              <a:t>JARVIS</a:t>
            </a:r>
            <a:endParaRPr lang="en-US" dirty="0"/>
          </a:p>
        </p:txBody>
      </p:sp>
      <p:sp>
        <p:nvSpPr>
          <p:cNvPr id="3" name="Content Placeholder 2"/>
          <p:cNvSpPr>
            <a:spLocks noGrp="1"/>
          </p:cNvSpPr>
          <p:nvPr>
            <p:ph idx="1"/>
          </p:nvPr>
        </p:nvSpPr>
        <p:spPr>
          <a:xfrm>
            <a:off x="609600" y="1600200"/>
            <a:ext cx="8107680" cy="4191000"/>
          </a:xfrm>
        </p:spPr>
        <p:txBody>
          <a:bodyPr>
            <a:normAutofit/>
          </a:bodyPr>
          <a:lstStyle/>
          <a:p>
            <a:r>
              <a:rPr lang="en-US" sz="2000" b="1" dirty="0" smtClean="0"/>
              <a:t>Watch list </a:t>
            </a:r>
            <a:r>
              <a:rPr lang="ka-GE" sz="2000" b="1" dirty="0" smtClean="0"/>
              <a:t>მოდული</a:t>
            </a:r>
            <a:br>
              <a:rPr lang="ka-GE" sz="2000" b="1" dirty="0" smtClean="0"/>
            </a:br>
            <a:r>
              <a:rPr lang="ka-GE" sz="1600" dirty="0" smtClean="0"/>
              <a:t>ამ მოდულის დახმარებით ხდება პრობლემური მომხმარებლების სიის შედგენა, ე.წ დაკვირვებად გარემოში დამატება.</a:t>
            </a:r>
            <a:br>
              <a:rPr lang="ka-GE" sz="1600" dirty="0" smtClean="0"/>
            </a:br>
            <a:r>
              <a:rPr lang="ka-GE" sz="1600" dirty="0" smtClean="0"/>
              <a:t/>
            </a:r>
            <a:br>
              <a:rPr lang="ka-GE" sz="1600" dirty="0" smtClean="0"/>
            </a:br>
            <a:r>
              <a:rPr lang="ka-GE" sz="2000" dirty="0" smtClean="0"/>
              <a:t/>
            </a:r>
            <a:br>
              <a:rPr lang="ka-GE" sz="2000" dirty="0" smtClean="0"/>
            </a:br>
            <a:r>
              <a:rPr lang="ka-GE" sz="2000" dirty="0" smtClean="0"/>
              <a:t> 	</a:t>
            </a:r>
          </a:p>
        </p:txBody>
      </p:sp>
      <p:pic>
        <p:nvPicPr>
          <p:cNvPr id="4" name="Picture 3" descr="watchlist.JPG"/>
          <p:cNvPicPr>
            <a:picLocks noChangeAspect="1"/>
          </p:cNvPicPr>
          <p:nvPr/>
        </p:nvPicPr>
        <p:blipFill>
          <a:blip r:embed="rId2" cstate="print"/>
          <a:stretch>
            <a:fillRect/>
          </a:stretch>
        </p:blipFill>
        <p:spPr>
          <a:xfrm>
            <a:off x="533400" y="3048000"/>
            <a:ext cx="8077200" cy="20574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სისტემა </a:t>
            </a:r>
            <a:r>
              <a:rPr lang="en-US" dirty="0" smtClean="0"/>
              <a:t>JARVIS</a:t>
            </a:r>
            <a:endParaRPr lang="en-US" dirty="0"/>
          </a:p>
        </p:txBody>
      </p:sp>
      <p:sp>
        <p:nvSpPr>
          <p:cNvPr id="3" name="Content Placeholder 2"/>
          <p:cNvSpPr>
            <a:spLocks noGrp="1"/>
          </p:cNvSpPr>
          <p:nvPr>
            <p:ph idx="1"/>
          </p:nvPr>
        </p:nvSpPr>
        <p:spPr>
          <a:xfrm>
            <a:off x="609600" y="1600200"/>
            <a:ext cx="8107680" cy="4191000"/>
          </a:xfrm>
        </p:spPr>
        <p:txBody>
          <a:bodyPr>
            <a:normAutofit/>
          </a:bodyPr>
          <a:lstStyle/>
          <a:p>
            <a:r>
              <a:rPr lang="en-US" sz="2000" b="1" dirty="0" smtClean="0"/>
              <a:t>Watch list </a:t>
            </a:r>
            <a:r>
              <a:rPr lang="ka-GE" sz="2000" b="1" dirty="0" smtClean="0"/>
              <a:t>მოდული</a:t>
            </a:r>
            <a:br>
              <a:rPr lang="ka-GE" sz="2000" b="1" dirty="0" smtClean="0"/>
            </a:br>
            <a:r>
              <a:rPr lang="ka-GE" sz="1600" dirty="0" smtClean="0"/>
              <a:t>ამ მოდულის დახმარებით ხდება პრობლემური მომხმარებლების სიის შედგენა, ე.წ დაკვირვებად გარემოში დამატება.</a:t>
            </a:r>
            <a:br>
              <a:rPr lang="ka-GE" sz="1600" dirty="0" smtClean="0"/>
            </a:br>
            <a:r>
              <a:rPr lang="ka-GE" sz="1600" dirty="0" smtClean="0"/>
              <a:t/>
            </a:r>
            <a:br>
              <a:rPr lang="ka-GE" sz="1600" dirty="0" smtClean="0"/>
            </a:br>
            <a:r>
              <a:rPr lang="ka-GE" sz="2000" dirty="0" smtClean="0"/>
              <a:t/>
            </a:r>
            <a:br>
              <a:rPr lang="ka-GE" sz="2000" dirty="0" smtClean="0"/>
            </a:br>
            <a:r>
              <a:rPr lang="ka-GE" sz="2000" dirty="0" smtClean="0"/>
              <a:t> 	</a:t>
            </a:r>
          </a:p>
        </p:txBody>
      </p:sp>
      <p:pic>
        <p:nvPicPr>
          <p:cNvPr id="7" name="Picture 6" descr="Capture.JPG"/>
          <p:cNvPicPr>
            <a:picLocks noChangeAspect="1"/>
          </p:cNvPicPr>
          <p:nvPr/>
        </p:nvPicPr>
        <p:blipFill>
          <a:blip r:embed="rId2" cstate="print"/>
          <a:stretch>
            <a:fillRect/>
          </a:stretch>
        </p:blipFill>
        <p:spPr>
          <a:xfrm>
            <a:off x="609600" y="2819400"/>
            <a:ext cx="7752684" cy="29718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სისტემა </a:t>
            </a:r>
            <a:r>
              <a:rPr lang="en-US" dirty="0" smtClean="0"/>
              <a:t>JARVIS</a:t>
            </a:r>
            <a:endParaRPr lang="en-US" dirty="0"/>
          </a:p>
        </p:txBody>
      </p:sp>
      <p:sp>
        <p:nvSpPr>
          <p:cNvPr id="3" name="Content Placeholder 2"/>
          <p:cNvSpPr>
            <a:spLocks noGrp="1"/>
          </p:cNvSpPr>
          <p:nvPr>
            <p:ph idx="1"/>
          </p:nvPr>
        </p:nvSpPr>
        <p:spPr>
          <a:xfrm>
            <a:off x="609600" y="1600200"/>
            <a:ext cx="8107680" cy="4191000"/>
          </a:xfrm>
        </p:spPr>
        <p:txBody>
          <a:bodyPr>
            <a:normAutofit fontScale="92500" lnSpcReduction="10000"/>
          </a:bodyPr>
          <a:lstStyle/>
          <a:p>
            <a:r>
              <a:rPr lang="en-US" sz="2000" b="1" dirty="0" smtClean="0"/>
              <a:t>Dashboard </a:t>
            </a:r>
            <a:r>
              <a:rPr lang="ka-GE" sz="2000" b="1" dirty="0" smtClean="0"/>
              <a:t>მოდული</a:t>
            </a:r>
            <a:br>
              <a:rPr lang="ka-GE" sz="2000" b="1" dirty="0" smtClean="0"/>
            </a:br>
            <a:r>
              <a:rPr lang="ka-GE" sz="2000" b="1" dirty="0" smtClean="0"/>
              <a:t/>
            </a:r>
            <a:br>
              <a:rPr lang="ka-GE" sz="2000" b="1" dirty="0" smtClean="0"/>
            </a:br>
            <a:r>
              <a:rPr lang="ka-GE" sz="1600" dirty="0" smtClean="0"/>
              <a:t>გარკვეული უფლებების მქონე მომხმარებლებს შეუძლიათ შექმნან თავიანთი პირადი მოხმარების </a:t>
            </a:r>
            <a:r>
              <a:rPr lang="en-US" sz="1600" dirty="0" smtClean="0"/>
              <a:t>dashboard - </a:t>
            </a:r>
            <a:r>
              <a:rPr lang="ka-GE" sz="1600" dirty="0" smtClean="0"/>
              <a:t>ები - სამუშაო მაგიდები, სადაც მოათავსებენ სხვადასხვა ობიექტებს. იქნება ეს ბარათი დიაგრამა თუ სხვა.. </a:t>
            </a:r>
            <a:br>
              <a:rPr lang="ka-GE" sz="1600" dirty="0" smtClean="0"/>
            </a:br>
            <a:r>
              <a:rPr lang="ka-GE" sz="1600" dirty="0" smtClean="0"/>
              <a:t/>
            </a:r>
            <a:br>
              <a:rPr lang="ka-GE" sz="1600" dirty="0" smtClean="0"/>
            </a:br>
            <a:r>
              <a:rPr lang="ka-GE" sz="1600" dirty="0" smtClean="0"/>
              <a:t>არსებული ობიექტების სამუშაო მაგიდაზე მოთავსება საკმაოდ მარტივია, ობიექტებს გააჩნიათ ,,მიჭიკარტების” (</a:t>
            </a:r>
            <a:r>
              <a:rPr lang="en-US" sz="1600" dirty="0" smtClean="0"/>
              <a:t>pin) </a:t>
            </a:r>
            <a:r>
              <a:rPr lang="ka-GE" sz="1600" dirty="0" smtClean="0"/>
              <a:t>ფუნქციონალი, დაჭერის შედეგად სისტემა გვკითხავს თუ რომელ არსებულ სამუშაო მაგიდაზე გვსურს ობიექტის მოთავსება.</a:t>
            </a:r>
            <a:br>
              <a:rPr lang="ka-GE" sz="1600" dirty="0" smtClean="0"/>
            </a:br>
            <a:r>
              <a:rPr lang="ka-GE" sz="1600" dirty="0" smtClean="0"/>
              <a:t/>
            </a:r>
            <a:br>
              <a:rPr lang="ka-GE" sz="1600" dirty="0" smtClean="0"/>
            </a:br>
            <a:r>
              <a:rPr lang="en-US" sz="1600" dirty="0" smtClean="0"/>
              <a:t>dashboard </a:t>
            </a:r>
            <a:r>
              <a:rPr lang="ka-GE" sz="1600" dirty="0" smtClean="0"/>
              <a:t>- ების გამოყენება ძალზედ კომფორტული და მნიშვნელოვანია ამ ტიპის სისტემის მომხმარებელთათვის, ვინაიდან შესაძლოა, არსებულ დიდ ინფორმაციაში მომხმარებელს სურდეს გარკვეულ ობიექტებზე დაკვირვება რასაც მარტივად მოახერხებს ზემოთხსენებულ მოდულში.</a:t>
            </a:r>
            <a:br>
              <a:rPr lang="ka-GE" sz="1600" dirty="0" smtClean="0"/>
            </a:br>
            <a:r>
              <a:rPr lang="ka-GE" sz="1600" dirty="0" smtClean="0"/>
              <a:t/>
            </a:r>
            <a:br>
              <a:rPr lang="ka-GE" sz="1600" dirty="0" smtClean="0"/>
            </a:br>
            <a:r>
              <a:rPr lang="ka-GE" sz="2000" dirty="0" smtClean="0"/>
              <a:t/>
            </a:r>
            <a:br>
              <a:rPr lang="ka-GE" sz="2000" dirty="0" smtClean="0"/>
            </a:br>
            <a:r>
              <a:rPr lang="ka-GE" sz="20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183880" cy="822960"/>
          </a:xfrm>
        </p:spPr>
        <p:txBody>
          <a:bodyPr/>
          <a:lstStyle/>
          <a:p>
            <a:r>
              <a:rPr lang="ka-GE" dirty="0" smtClean="0"/>
              <a:t>რა არის </a:t>
            </a:r>
            <a:r>
              <a:rPr lang="en-US" dirty="0" smtClean="0"/>
              <a:t>BI ?</a:t>
            </a:r>
            <a:endParaRPr lang="en-US" dirty="0"/>
          </a:p>
        </p:txBody>
      </p:sp>
      <p:sp>
        <p:nvSpPr>
          <p:cNvPr id="3" name="Content Placeholder 2"/>
          <p:cNvSpPr>
            <a:spLocks noGrp="1"/>
          </p:cNvSpPr>
          <p:nvPr>
            <p:ph idx="1"/>
          </p:nvPr>
        </p:nvSpPr>
        <p:spPr>
          <a:xfrm>
            <a:off x="533400" y="1905000"/>
            <a:ext cx="8183880" cy="2971800"/>
          </a:xfrm>
        </p:spPr>
        <p:txBody>
          <a:bodyPr>
            <a:normAutofit/>
          </a:bodyPr>
          <a:lstStyle/>
          <a:p>
            <a:r>
              <a:rPr lang="ka-GE" sz="2000" dirty="0" smtClean="0"/>
              <a:t>BI - ეს არის ინფორმაციის შეგროვება, მართვა, დამუშავება, განაწილება და ანალიზი, რომელიც საშუალებას იძლევა პრობლემის ისეთი ასპექტი დავინახოთ, რომლებიც გაგვიადვილებენ საუკეთესო გადაწყვეტილების მიღებას. BI - ეს არის მონაცემების  ინფორმაციად გარდაქმნისა და საბოოლოდ კი გამოყენებით ცოდნად ჩამოყალიბების პროცესი, რომელიც თავის მხრივ ემყარება გადაწყვეტილების მიღების თანამედროვე ხელშემწყობ სისტემის შექმნას. </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107680" cy="4191000"/>
          </a:xfrm>
        </p:spPr>
        <p:txBody>
          <a:bodyPr>
            <a:normAutofit/>
          </a:bodyPr>
          <a:lstStyle/>
          <a:p>
            <a:pPr>
              <a:buNone/>
            </a:pPr>
            <a:r>
              <a:rPr lang="ka-GE" sz="1600" dirty="0" smtClean="0"/>
              <a:t/>
            </a:r>
            <a:br>
              <a:rPr lang="ka-GE" sz="1600" dirty="0" smtClean="0"/>
            </a:br>
            <a:r>
              <a:rPr lang="ka-GE" sz="1600" dirty="0" smtClean="0"/>
              <a:t/>
            </a:r>
            <a:br>
              <a:rPr lang="ka-GE" sz="1600" dirty="0" smtClean="0"/>
            </a:br>
            <a:r>
              <a:rPr lang="ka-GE" sz="2000" dirty="0" smtClean="0"/>
              <a:t/>
            </a:r>
            <a:br>
              <a:rPr lang="ka-GE" sz="2000" dirty="0" smtClean="0"/>
            </a:br>
            <a:r>
              <a:rPr lang="ka-GE" sz="2000" dirty="0" smtClean="0"/>
              <a:t> 	</a:t>
            </a:r>
          </a:p>
        </p:txBody>
      </p:sp>
      <p:pic>
        <p:nvPicPr>
          <p:cNvPr id="6" name="Picture 5" descr="dashboardsampl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normAutofit/>
          </a:bodyPr>
          <a:lstStyle/>
          <a:p>
            <a:r>
              <a:rPr lang="ka-GE" dirty="0" smtClean="0"/>
              <a:t>სისტემა </a:t>
            </a:r>
            <a:r>
              <a:rPr lang="en-US" dirty="0" smtClean="0"/>
              <a:t>JARVIS</a:t>
            </a:r>
            <a:endParaRPr lang="en-US" dirty="0"/>
          </a:p>
        </p:txBody>
      </p:sp>
      <p:sp>
        <p:nvSpPr>
          <p:cNvPr id="3" name="Content Placeholder 2"/>
          <p:cNvSpPr>
            <a:spLocks noGrp="1"/>
          </p:cNvSpPr>
          <p:nvPr>
            <p:ph idx="1"/>
          </p:nvPr>
        </p:nvSpPr>
        <p:spPr>
          <a:xfrm>
            <a:off x="609600" y="1600200"/>
            <a:ext cx="8107680" cy="4191000"/>
          </a:xfrm>
        </p:spPr>
        <p:txBody>
          <a:bodyPr>
            <a:normAutofit/>
          </a:bodyPr>
          <a:lstStyle/>
          <a:p>
            <a:r>
              <a:rPr lang="ka-GE" sz="2000" b="1" dirty="0" smtClean="0"/>
              <a:t>შეტყობინებების მოდული</a:t>
            </a:r>
            <a:br>
              <a:rPr lang="ka-GE" sz="2000" b="1" dirty="0" smtClean="0"/>
            </a:br>
            <a:r>
              <a:rPr lang="ka-GE" sz="2000" b="1" dirty="0" smtClean="0"/>
              <a:t/>
            </a:r>
            <a:br>
              <a:rPr lang="ka-GE" sz="2000" b="1" dirty="0" smtClean="0"/>
            </a:br>
            <a:r>
              <a:rPr lang="ka-GE" sz="1600" dirty="0" smtClean="0"/>
              <a:t>გარკვეულ ობიექტებზე შესაძლებელია შეტყობინების მიმაგრება, რაც გულისხმობს შემდეგს: სისტემის მომხმარებელს შეუძლია კონკრეტულ ობიექტს (მაგ: ბარათს) ინდივიდუალურად მიუთითოს გარკვეულ მახასიათებლებზე კონკრეტული ზღვრები, მათი დარღვევის შემთხვევაში კი სისტემა გვაცნობებს შეტყობინების სახით, რაზეც მომხმარებელი (სისტემის მმართველი,მენეჯერი) მოახდენს რეაგირებას და მიიღებს საჭირო ზომებს.</a:t>
            </a:r>
            <a:br>
              <a:rPr lang="ka-GE" sz="1600" dirty="0" smtClean="0"/>
            </a:br>
            <a:r>
              <a:rPr lang="ka-GE" sz="1600" dirty="0" smtClean="0"/>
              <a:t/>
            </a:r>
            <a:br>
              <a:rPr lang="ka-GE" sz="1600" dirty="0" smtClean="0"/>
            </a:br>
            <a:r>
              <a:rPr lang="ka-GE" sz="1600" dirty="0" smtClean="0"/>
              <a:t>თუ ობიექტს უკვე ადევს შეტყობინება იგი მონიშნულია განსხვავებული ნიშნით</a:t>
            </a:r>
            <a:r>
              <a:rPr lang="ka-GE" sz="2000" b="1" dirty="0" smtClean="0"/>
              <a:t/>
            </a:r>
            <a:br>
              <a:rPr lang="ka-GE" sz="2000" b="1" dirty="0" smtClean="0"/>
            </a:br>
            <a:r>
              <a:rPr lang="ka-GE" sz="1600" dirty="0" smtClean="0"/>
              <a:t/>
            </a:r>
            <a:br>
              <a:rPr lang="ka-GE" sz="1600" dirty="0" smtClean="0"/>
            </a:br>
            <a:r>
              <a:rPr lang="ka-GE" sz="1600" dirty="0" smtClean="0"/>
              <a:t/>
            </a:r>
            <a:br>
              <a:rPr lang="ka-GE" sz="1600" dirty="0" smtClean="0"/>
            </a:br>
            <a:r>
              <a:rPr lang="ka-GE" sz="2000" dirty="0" smtClean="0"/>
              <a:t/>
            </a:r>
            <a:br>
              <a:rPr lang="ka-GE" sz="2000" dirty="0" smtClean="0"/>
            </a:br>
            <a:r>
              <a:rPr lang="ka-GE" sz="2000"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107680" cy="4191000"/>
          </a:xfrm>
        </p:spPr>
        <p:txBody>
          <a:bodyPr>
            <a:normAutofit/>
          </a:bodyPr>
          <a:lstStyle/>
          <a:p>
            <a:pPr>
              <a:buNone/>
            </a:pPr>
            <a:r>
              <a:rPr lang="ka-GE" sz="1600" dirty="0" smtClean="0"/>
              <a:t/>
            </a:r>
            <a:br>
              <a:rPr lang="ka-GE" sz="1600" dirty="0" smtClean="0"/>
            </a:br>
            <a:r>
              <a:rPr lang="ka-GE" sz="1600" dirty="0" smtClean="0"/>
              <a:t/>
            </a:r>
            <a:br>
              <a:rPr lang="ka-GE" sz="1600" dirty="0" smtClean="0"/>
            </a:br>
            <a:r>
              <a:rPr lang="ka-GE" sz="2000" dirty="0" smtClean="0"/>
              <a:t/>
            </a:r>
            <a:br>
              <a:rPr lang="ka-GE" sz="2000" dirty="0" smtClean="0"/>
            </a:br>
            <a:r>
              <a:rPr lang="ka-GE" sz="2000" dirty="0" smtClean="0"/>
              <a:t> 	</a:t>
            </a:r>
          </a:p>
        </p:txBody>
      </p:sp>
      <p:pic>
        <p:nvPicPr>
          <p:cNvPr id="7" name="Picture 6" descr="Untitled.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590800"/>
            <a:ext cx="3886200" cy="762000"/>
          </a:xfrm>
        </p:spPr>
        <p:txBody>
          <a:bodyPr>
            <a:noAutofit/>
          </a:bodyPr>
          <a:lstStyle/>
          <a:p>
            <a:r>
              <a:rPr lang="ka-GE" sz="4800" dirty="0" smtClean="0"/>
              <a:t>გმადლობთ !</a:t>
            </a:r>
            <a:endParaRPr lang="en-US"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183880" cy="822960"/>
          </a:xfrm>
        </p:spPr>
        <p:txBody>
          <a:bodyPr/>
          <a:lstStyle/>
          <a:p>
            <a:r>
              <a:rPr lang="ka-GE" dirty="0" smtClean="0"/>
              <a:t>რა არის </a:t>
            </a:r>
            <a:r>
              <a:rPr lang="en-US" dirty="0" smtClean="0"/>
              <a:t>BI ?</a:t>
            </a:r>
            <a:endParaRPr lang="en-US" dirty="0"/>
          </a:p>
        </p:txBody>
      </p:sp>
      <p:sp>
        <p:nvSpPr>
          <p:cNvPr id="3" name="Content Placeholder 2"/>
          <p:cNvSpPr>
            <a:spLocks noGrp="1"/>
          </p:cNvSpPr>
          <p:nvPr>
            <p:ph idx="1"/>
          </p:nvPr>
        </p:nvSpPr>
        <p:spPr>
          <a:xfrm>
            <a:off x="533400" y="1905000"/>
            <a:ext cx="8183880" cy="2971800"/>
          </a:xfrm>
        </p:spPr>
        <p:txBody>
          <a:bodyPr>
            <a:normAutofit/>
          </a:bodyPr>
          <a:lstStyle/>
          <a:p>
            <a:r>
              <a:rPr lang="ka-GE" sz="2000" dirty="0" smtClean="0"/>
              <a:t>BI - სისტემა ეს არა ახალი ანგარიშების ერთობლიობაა, არამედ ის წარმოადგენს გადაწყვეტილების მიღების მთელი სისტემის შემდგომ სრულყოფას.</a:t>
            </a:r>
            <a:r>
              <a:rPr lang="en-US" sz="2000" dirty="0" smtClean="0"/>
              <a:t/>
            </a:r>
            <a:br>
              <a:rPr lang="en-US" sz="2000" dirty="0" smtClean="0"/>
            </a:br>
            <a:endParaRPr lang="en-US" sz="2000" dirty="0" smtClean="0"/>
          </a:p>
          <a:p>
            <a:r>
              <a:rPr lang="ka-GE" sz="2000" dirty="0" smtClean="0"/>
              <a:t>მრავალი ანგარიშის მიღებისა და ანალიზის ყოველდღიური ან ყოველკვირეული მოსაბეზრებელი პროცედურების ნაცვლად</a:t>
            </a:r>
            <a:r>
              <a:rPr lang="en-US" sz="2000" dirty="0" smtClean="0"/>
              <a:t>,</a:t>
            </a:r>
            <a:r>
              <a:rPr lang="ka-GE" sz="2000" dirty="0" smtClean="0"/>
              <a:t> </a:t>
            </a:r>
            <a:r>
              <a:rPr lang="en-US" sz="2000" dirty="0" smtClean="0"/>
              <a:t/>
            </a:r>
            <a:br>
              <a:rPr lang="en-US" sz="2000" dirty="0" smtClean="0"/>
            </a:br>
            <a:r>
              <a:rPr lang="ka-GE" sz="2000" dirty="0" smtClean="0"/>
              <a:t>BI საშუალებას იძლევა მოცემული მომენტისათვის მთელი ორგანიზაციის აქტუალური საკითხების წარმოჩენისა და საჭირო მაჩვენებლების ეკრანზე გამოტანის  საშუალებას.</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lstStyle/>
          <a:p>
            <a:r>
              <a:rPr lang="en-US" dirty="0" smtClean="0"/>
              <a:t>BI - </a:t>
            </a:r>
            <a:r>
              <a:rPr lang="ka-GE" dirty="0" smtClean="0"/>
              <a:t>ის როლი</a:t>
            </a:r>
            <a:endParaRPr lang="en-US" dirty="0"/>
          </a:p>
        </p:txBody>
      </p:sp>
      <p:sp>
        <p:nvSpPr>
          <p:cNvPr id="3" name="Content Placeholder 2"/>
          <p:cNvSpPr>
            <a:spLocks noGrp="1"/>
          </p:cNvSpPr>
          <p:nvPr>
            <p:ph idx="1"/>
          </p:nvPr>
        </p:nvSpPr>
        <p:spPr>
          <a:xfrm>
            <a:off x="533400" y="1676400"/>
            <a:ext cx="8107680" cy="4187952"/>
          </a:xfrm>
        </p:spPr>
        <p:txBody>
          <a:bodyPr>
            <a:normAutofit/>
          </a:bodyPr>
          <a:lstStyle/>
          <a:p>
            <a:r>
              <a:rPr lang="ka-GE" sz="2000" dirty="0" smtClean="0"/>
              <a:t>Business Intelligence (BI) დღევანდელ რეალობაში დიდ როლს თამაშობს მონაცემთა ცოდნად, ცოდნის კი ბიზნესის და მოგებისთვის გამიზნულ ქმედებებად გადაქცევაში.</a:t>
            </a:r>
          </a:p>
          <a:p>
            <a:endParaRPr lang="ka-GE" sz="2000" dirty="0" smtClean="0"/>
          </a:p>
          <a:p>
            <a:r>
              <a:rPr lang="ka-GE" sz="2000" dirty="0" smtClean="0"/>
              <a:t>BI - ის ინსტრუმენტია - პროგრამული უზრუნველყოფა, რომელიც საშუალებას აძლევს ბიზნეს-მოსარგებლეს ხედავდეს და სარგებლობდეს დიდი რაოდენობის რთული მონაცემებით. მონაცემებზე დამყარებული ცოდნა (Data-Based Knowledge) მიიღება მონაცემებისგან BI - ის ინსტრუმენტების გამოყენებით  მონაცემთა საცავის (Data Warehousing) შექმნის და მართვის საფუძველზე.</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lstStyle/>
          <a:p>
            <a:r>
              <a:rPr lang="en-US" dirty="0" smtClean="0"/>
              <a:t>BI - </a:t>
            </a:r>
            <a:r>
              <a:rPr lang="ka-GE" dirty="0" smtClean="0"/>
              <a:t>ის როლი</a:t>
            </a:r>
            <a:endParaRPr lang="en-US" dirty="0"/>
          </a:p>
        </p:txBody>
      </p:sp>
      <p:sp>
        <p:nvSpPr>
          <p:cNvPr id="3" name="Content Placeholder 2"/>
          <p:cNvSpPr>
            <a:spLocks noGrp="1"/>
          </p:cNvSpPr>
          <p:nvPr>
            <p:ph idx="1"/>
          </p:nvPr>
        </p:nvSpPr>
        <p:spPr>
          <a:xfrm>
            <a:off x="533400" y="1676400"/>
            <a:ext cx="8107680" cy="4187952"/>
          </a:xfrm>
        </p:spPr>
        <p:txBody>
          <a:bodyPr>
            <a:normAutofit/>
          </a:bodyPr>
          <a:lstStyle/>
          <a:p>
            <a:r>
              <a:rPr lang="ka-GE" sz="2000" dirty="0" smtClean="0"/>
              <a:t>დღევანდელი რეალობიდან გამომდინარე კომპანიები იწყებენ დანახარჯების შემცირების გზების ძიებას - იზრდება მოთხოვნები პერსონალის შრომის ნაყოფიერებაზე, ხდება დაბალეფექტური თანამშრომლების შემცირება, მკაცრად კონტროლდება ხარჯები. ზოგიერთი ორგანიზაცია გაყიდვების მოცულობის გასაზრდელად მოგების ნორმასაც კი ამცირებს და ამიტომ იძულებულია დიდი ყურადღება დაუთმოს რისკების  საკითხს.</a:t>
            </a:r>
          </a:p>
          <a:p>
            <a:endParaRPr lang="ka-GE" sz="2000" dirty="0" smtClean="0"/>
          </a:p>
          <a:p>
            <a:r>
              <a:rPr lang="ka-GE" sz="2000" dirty="0" smtClean="0"/>
              <a:t>სწორედ BI სისტემა წარმოადგენს ასეთი ღონისძიებების გატარების ერთ-ერთ ძირითად ინსტრუმენტს.</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lstStyle/>
          <a:p>
            <a:r>
              <a:rPr lang="en-US" dirty="0" smtClean="0"/>
              <a:t>BI - </a:t>
            </a:r>
            <a:r>
              <a:rPr lang="ka-GE" dirty="0" smtClean="0"/>
              <a:t>ის როლი</a:t>
            </a:r>
            <a:endParaRPr lang="en-US" dirty="0"/>
          </a:p>
        </p:txBody>
      </p:sp>
      <p:sp>
        <p:nvSpPr>
          <p:cNvPr id="3" name="Content Placeholder 2"/>
          <p:cNvSpPr>
            <a:spLocks noGrp="1"/>
          </p:cNvSpPr>
          <p:nvPr>
            <p:ph idx="1"/>
          </p:nvPr>
        </p:nvSpPr>
        <p:spPr>
          <a:xfrm>
            <a:off x="533400" y="1676400"/>
            <a:ext cx="8107680" cy="4187952"/>
          </a:xfrm>
        </p:spPr>
        <p:txBody>
          <a:bodyPr>
            <a:normAutofit/>
          </a:bodyPr>
          <a:lstStyle/>
          <a:p>
            <a:r>
              <a:rPr lang="ka-GE" sz="2000" dirty="0" smtClean="0"/>
              <a:t>BI სისტემა განსაკუთრებით აქტუალურია ისეთი მოთამაშეებისათვის, რომლებიც მუშაობენ მაღალი კონკურენციისა და დინამიურობის პირობებში. პირველ რიგში ეს არის საცალო და საბითუმო ვაჭრობა, ბანკები, დაზღვევის სფერო, ტელეკომუნიკაციების სფერო. ასეთ ორგანიზაციებს აინტერესებთ მიიღონ ამომწურავი ინფორმაცია თავიანთი მოღვაწეობის ნებისმიერი სფეროს შესახებ, პროცესების ეფექტურობის და გადაწყვეტილებათა მიღების ოპერატიულობის ამაღლებისათვის.</a:t>
            </a:r>
          </a:p>
          <a:p>
            <a:r>
              <a:rPr lang="ka-GE" sz="2000" dirty="0" smtClean="0"/>
              <a:t>ეკონომიკის ცვლილებების პირობებში სულ უფრო მეტი ორგანიზაცია მიდის ბიზნესის ყველა მიმართულებით მონაცემთად კომპლექსური ანალიზის საჭიროებამდე.</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lstStyle/>
          <a:p>
            <a:r>
              <a:rPr lang="en-US" dirty="0" smtClean="0"/>
              <a:t>რ</a:t>
            </a:r>
            <a:r>
              <a:rPr lang="ka-GE" dirty="0" smtClean="0"/>
              <a:t>ოგორ მუშაობს ის</a:t>
            </a:r>
            <a:endParaRPr lang="en-US" dirty="0"/>
          </a:p>
        </p:txBody>
      </p:sp>
      <p:sp>
        <p:nvSpPr>
          <p:cNvPr id="3" name="Content Placeholder 2"/>
          <p:cNvSpPr>
            <a:spLocks noGrp="1"/>
          </p:cNvSpPr>
          <p:nvPr>
            <p:ph idx="1"/>
          </p:nvPr>
        </p:nvSpPr>
        <p:spPr>
          <a:xfrm>
            <a:off x="533400" y="1676400"/>
            <a:ext cx="8107680" cy="4187952"/>
          </a:xfrm>
        </p:spPr>
        <p:txBody>
          <a:bodyPr>
            <a:normAutofit/>
          </a:bodyPr>
          <a:lstStyle/>
          <a:p>
            <a:r>
              <a:rPr lang="ka-GE" sz="2000" dirty="0" smtClean="0"/>
              <a:t>ზემოთთქმულთაგან გამომდინარე BI სისტემა  ავსებს არსებულ პროგრამულ საშუალებათა კომპლექსს და იძლევა საშუალებას რეალური დროის რეჟიმში მიიღოს საჭირო მონაცემები და მისცეს მათ სახე, რომელიც მმართველს საშუალებას აძლევს იხილოს სრული სურათი პროცესების მიმდინარეობის შესახებ. </a:t>
            </a:r>
          </a:p>
          <a:p>
            <a:endParaRPr lang="ka-GE" sz="2000" dirty="0" smtClean="0"/>
          </a:p>
          <a:p>
            <a:r>
              <a:rPr lang="ka-GE" sz="2000" dirty="0" smtClean="0"/>
              <a:t>სისტემით სარგებლობა არ უკავშირდება სირთულეებს და მასზე დაყრდნობით ხდება მიმდინარე პროცესების (როგორც პოზიტიურის, ასევე ნეგატიურის) დეტალური ანალიზი. </a:t>
            </a:r>
            <a:br>
              <a:rPr lang="ka-GE" sz="2000" dirty="0" smtClean="0"/>
            </a:br>
            <a:r>
              <a:rPr lang="ka-GE" sz="2000" dirty="0" smtClean="0"/>
              <a:t>მეტიც  სისტემით სარგებლობა მოსახერხებელი, კომფორტული და სწრაფია.</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83880" cy="670560"/>
          </a:xfrm>
        </p:spPr>
        <p:txBody>
          <a:bodyPr/>
          <a:lstStyle/>
          <a:p>
            <a:r>
              <a:rPr lang="en-US" dirty="0" smtClean="0"/>
              <a:t>რ</a:t>
            </a:r>
            <a:r>
              <a:rPr lang="ka-GE" dirty="0" smtClean="0"/>
              <a:t>ოგორ მუშაობს ის</a:t>
            </a:r>
            <a:endParaRPr lang="en-US" dirty="0"/>
          </a:p>
        </p:txBody>
      </p:sp>
      <p:sp>
        <p:nvSpPr>
          <p:cNvPr id="3" name="Content Placeholder 2"/>
          <p:cNvSpPr>
            <a:spLocks noGrp="1"/>
          </p:cNvSpPr>
          <p:nvPr>
            <p:ph idx="1"/>
          </p:nvPr>
        </p:nvSpPr>
        <p:spPr>
          <a:xfrm>
            <a:off x="533400" y="1676400"/>
            <a:ext cx="8107680" cy="4187952"/>
          </a:xfrm>
        </p:spPr>
        <p:txBody>
          <a:bodyPr>
            <a:normAutofit/>
          </a:bodyPr>
          <a:lstStyle/>
          <a:p>
            <a:r>
              <a:rPr lang="ka-GE" sz="2000" dirty="0" smtClean="0"/>
              <a:t>BI - სისტემა აგროვებს მონაცემებს არსებულ ყველა წყაროზე დაყრდნობით და კომპანიის ხელმძღვანელს წარუდგენს მათი ანალიზის შედეგებს. ამავე დროს მას აქვს საშუალება არადამაკმაყოფილებელი მაჩვენებლის შემთხვევაში მოიძიოს და წარმოადგინოს მონაცემები უფრო დაბალი, საწყისი დონის დოკუმენტებზე დაყრდნობით. შედეგად ხელმძღვანელს საშუალება აქვს მაქსიმალურად თვალსაჩინო ფორმით, ერთ ეკრანზე დაინახოს პროცესების მიმდინარე მახასიათებლები. ნორმებისგან გადახრის შემთხვევაში კი შესაძლებელი ხდება გადახრის მიზეზების მყისიერად გარკვევა და მისი თავიდან აცილება.</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391</TotalTime>
  <Words>867</Words>
  <Application>Microsoft Office PowerPoint</Application>
  <PresentationFormat>On-screen Show (4:3)</PresentationFormat>
  <Paragraphs>97</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Verdana</vt:lpstr>
      <vt:lpstr>Wingdings 2</vt:lpstr>
      <vt:lpstr>Aspect</vt:lpstr>
      <vt:lpstr>Business intelligence</vt:lpstr>
      <vt:lpstr>რა არის BI ?</vt:lpstr>
      <vt:lpstr>რა არის BI ?</vt:lpstr>
      <vt:lpstr>რა არის BI ?</vt:lpstr>
      <vt:lpstr>BI - ის როლი</vt:lpstr>
      <vt:lpstr>BI - ის როლი</vt:lpstr>
      <vt:lpstr>BI - ის როლი</vt:lpstr>
      <vt:lpstr>როგორ მუშაობს ის</vt:lpstr>
      <vt:lpstr>როგორ მუშაობს ის</vt:lpstr>
      <vt:lpstr>BI - ის ისტორია</vt:lpstr>
      <vt:lpstr>BI - ის ისტორია</vt:lpstr>
      <vt:lpstr>BI - ის საშუალებები</vt:lpstr>
      <vt:lpstr>BI - ის საშუალებები</vt:lpstr>
      <vt:lpstr>ინფორმაციის წარმოდგენის საშუალებები</vt:lpstr>
      <vt:lpstr>ინტეგრაციის საშუალებები</vt:lpstr>
      <vt:lpstr>ანალიზის საშუალებები</vt:lpstr>
      <vt:lpstr>ანალიზის საშუალებები</vt:lpstr>
      <vt:lpstr>BI - ის ძირითადი ტენდენციები</vt:lpstr>
      <vt:lpstr>BI - ის ძირითადი ტენდენციები</vt:lpstr>
      <vt:lpstr>სისტემა JARVIS</vt:lpstr>
      <vt:lpstr>სისტემა JARVIS</vt:lpstr>
      <vt:lpstr>სისტემა JARVIS</vt:lpstr>
      <vt:lpstr>სისტემა JARVIS</vt:lpstr>
      <vt:lpstr>სისტემა JARVIS</vt:lpstr>
      <vt:lpstr>სისტემა JARVIS</vt:lpstr>
      <vt:lpstr>PowerPoint Presentation</vt:lpstr>
      <vt:lpstr>სისტემა JARVIS</vt:lpstr>
      <vt:lpstr>სისტემა JARVIS</vt:lpstr>
      <vt:lpstr>სისტემა JARVIS</vt:lpstr>
      <vt:lpstr>PowerPoint Presentation</vt:lpstr>
      <vt:lpstr>სისტემა JARVIS</vt:lpstr>
      <vt:lpstr>PowerPoint Presentation</vt:lpstr>
      <vt:lpstr>გმადლობთ !</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dc:title>
  <dc:creator>HOME</dc:creator>
  <cp:lastModifiedBy>Nkadze</cp:lastModifiedBy>
  <cp:revision>58</cp:revision>
  <dcterms:created xsi:type="dcterms:W3CDTF">2017-05-03T08:46:06Z</dcterms:created>
  <dcterms:modified xsi:type="dcterms:W3CDTF">2017-07-11T13:11:31Z</dcterms:modified>
</cp:coreProperties>
</file>