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8" r:id="rId11"/>
    <p:sldId id="279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82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20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04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42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33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209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01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0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1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612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937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18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2981D-A48D-4058-A54E-ED675B78FA2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54D6-8036-4FF1-9600-60367F806D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07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6.bin"/><Relationship Id="rId3" Type="http://schemas.openxmlformats.org/officeDocument/2006/relationships/image" Target="../media/image4.png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0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oleObject" Target="../embeddings/oleObject12.bin"/><Relationship Id="rId3" Type="http://schemas.openxmlformats.org/officeDocument/2006/relationships/image" Target="../media/image4.png"/><Relationship Id="rId7" Type="http://schemas.openxmlformats.org/officeDocument/2006/relationships/image" Target="../media/image11.wmf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1.bin"/><Relationship Id="rId5" Type="http://schemas.openxmlformats.org/officeDocument/2006/relationships/image" Target="../media/image10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9157" y="947351"/>
            <a:ext cx="105141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a-GE" b="1" dirty="0" smtClean="0"/>
              <a:t>დამსაქმებლებისა და აპლიკანტების ერთმანეთთან დამაკავშირებელი სისტემა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9243" y="1754659"/>
            <a:ext cx="64876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ვაკანსიის რეგისტრაცია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აპლიკაციის გაგზავნა ვაკანსიაზე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სამუშაო და აკადემიური ისტორიის შექმნა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მომხმარებლების კლასიფიკაცია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ვაკანსიაზე ყველაზე ხელსაყრელი აპლიკაციების შერჩევა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მომხმარებლისთვის საინტერესო ვაკანსიების შერჩევა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971005" y="2631822"/>
            <a:ext cx="2839239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ka-GE" sz="1400" dirty="0" smtClean="0">
                <a:solidFill>
                  <a:srgbClr val="C00000"/>
                </a:solidFill>
              </a:rPr>
              <a:t>ხელოვნური ნეირნოული ქსელი</a:t>
            </a:r>
            <a:endParaRPr lang="en-US" sz="1400" dirty="0">
              <a:solidFill>
                <a:srgbClr val="C00000"/>
              </a:solidFill>
            </a:endParaRPr>
          </a:p>
        </p:txBody>
      </p:sp>
      <p:cxnSp>
        <p:nvCxnSpPr>
          <p:cNvPr id="8" name="Straight Arrow Connector 7"/>
          <p:cNvCxnSpPr>
            <a:stCxn id="6" idx="1"/>
          </p:cNvCxnSpPr>
          <p:nvPr/>
        </p:nvCxnSpPr>
        <p:spPr>
          <a:xfrm flipH="1" flipV="1">
            <a:off x="5181600" y="2785710"/>
            <a:ext cx="378940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7447005" y="2785711"/>
            <a:ext cx="1524000" cy="5176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0165492" y="3370485"/>
            <a:ext cx="1175322" cy="27699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ka-GE" sz="1200" dirty="0" smtClean="0">
                <a:solidFill>
                  <a:srgbClr val="C00000"/>
                </a:solidFill>
              </a:rPr>
              <a:t>ფაზი-ლოგიკა</a:t>
            </a:r>
            <a:endParaRPr lang="en-US" sz="1200" dirty="0">
              <a:solidFill>
                <a:srgbClr val="C00000"/>
              </a:solidFill>
            </a:endParaRPr>
          </a:p>
        </p:txBody>
      </p:sp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 flipV="1">
            <a:off x="7694141" y="3044542"/>
            <a:ext cx="2471351" cy="4644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185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26292" y="2784389"/>
            <a:ext cx="9391135" cy="683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10897" y="2941250"/>
            <a:ext cx="262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 Web </a:t>
            </a:r>
            <a:r>
              <a:rPr lang="ka-GE" dirty="0" smtClean="0"/>
              <a:t>სერვისები</a:t>
            </a:r>
            <a:endParaRPr lang="en-US" dirty="0"/>
          </a:p>
        </p:txBody>
      </p:sp>
      <p:sp>
        <p:nvSpPr>
          <p:cNvPr id="4" name="AutoShape 2" descr="https://www.handybackup.net/images/icons/mysql-backu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48" y="1572209"/>
            <a:ext cx="710771" cy="568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42" y="2862819"/>
            <a:ext cx="2429873" cy="526193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6" idx="2"/>
            <a:endCxn id="2" idx="0"/>
          </p:cNvCxnSpPr>
          <p:nvPr/>
        </p:nvCxnSpPr>
        <p:spPr>
          <a:xfrm>
            <a:off x="5498734" y="2140465"/>
            <a:ext cx="523126" cy="643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54" y="4631725"/>
            <a:ext cx="1070919" cy="10709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76" y="4488963"/>
            <a:ext cx="1356441" cy="13564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020" y="4488963"/>
            <a:ext cx="1569331" cy="1356441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0" idx="0"/>
            <a:endCxn id="2" idx="2"/>
          </p:cNvCxnSpPr>
          <p:nvPr/>
        </p:nvCxnSpPr>
        <p:spPr>
          <a:xfrm flipV="1">
            <a:off x="2463114" y="3467444"/>
            <a:ext cx="3558746" cy="1164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  <a:endCxn id="2" idx="2"/>
          </p:cNvCxnSpPr>
          <p:nvPr/>
        </p:nvCxnSpPr>
        <p:spPr>
          <a:xfrm flipV="1">
            <a:off x="5760297" y="3467444"/>
            <a:ext cx="261563" cy="1021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  <a:endCxn id="2" idx="2"/>
          </p:cNvCxnSpPr>
          <p:nvPr/>
        </p:nvCxnSpPr>
        <p:spPr>
          <a:xfrm flipH="1" flipV="1">
            <a:off x="6021860" y="3467444"/>
            <a:ext cx="3284826" cy="1021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32781" y="1176814"/>
            <a:ext cx="2724346" cy="96365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a-GE" dirty="0" smtClean="0"/>
              <a:t>გადაწყვეტილების მიღების ბიბლიოთეკა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5" idx="2"/>
            <a:endCxn id="2" idx="0"/>
          </p:cNvCxnSpPr>
          <p:nvPr/>
        </p:nvCxnSpPr>
        <p:spPr>
          <a:xfrm>
            <a:off x="1694954" y="2140465"/>
            <a:ext cx="4326906" cy="6439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51786" y="584886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გადაწყვეტილების მიღების ბიბლიოთეკა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29642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s://www.handybackup.net/images/icons/mysql-backu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151786" y="584886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გადაწყვეტილების მიღების ბიბლიოთეკა</a:t>
            </a:r>
            <a:endParaRPr lang="en-US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864" y="1586299"/>
            <a:ext cx="4381500" cy="11811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2021864" y="1216967"/>
            <a:ext cx="2844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აგრეგატული ფუნქცია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1864" y="3611648"/>
            <a:ext cx="2790825" cy="138112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959023" y="3226485"/>
            <a:ext cx="2853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a-GE" dirty="0" smtClean="0"/>
              <a:t>მიკუთვნების ფუნქცია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56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1795462" y="2221198"/>
            <a:ext cx="26903011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8966878" y="8651909"/>
            <a:ext cx="47910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88676" y="1380182"/>
            <a:ext cx="39573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https://github.com/goodot/fuzzy-dm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88676" y="1806146"/>
            <a:ext cx="4786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https://packagist.org/packages/ketili/fuzzydm</a:t>
            </a:r>
          </a:p>
        </p:txBody>
      </p:sp>
      <p:pic>
        <p:nvPicPr>
          <p:cNvPr id="5126" name="Picture 6" descr="Image result for composer ph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350" y="3190934"/>
            <a:ext cx="3499692" cy="1937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AutoShape 10" descr="Image result for github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34" name="Picture 14" descr="Image result for githu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3777" y="1200939"/>
            <a:ext cx="727820" cy="727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 descr="Image result for packagis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6913" y="1721062"/>
            <a:ext cx="2200612" cy="479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>
            <a:off x="6070862" y="2366128"/>
            <a:ext cx="84841" cy="8248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151786" y="584886"/>
            <a:ext cx="4503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გადაწყვეტილების მიღების ბიბლიოთეკა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13530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7038" y="584886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აპლიკაციების რანჟირება (გადაწყვეტილების მიღების ფაზი-სისტემა)</a:t>
            </a:r>
            <a:endParaRPr lang="en-US" b="1" dirty="0"/>
          </a:p>
        </p:txBody>
      </p:sp>
      <p:pic>
        <p:nvPicPr>
          <p:cNvPr id="1026" name="Picture 2" descr="Image result for employe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7038" y="1618735"/>
            <a:ext cx="923582" cy="9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employer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50" y="3864705"/>
            <a:ext cx="987383" cy="98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820696" y="3649261"/>
            <a:ext cx="8627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800" dirty="0" smtClean="0"/>
              <a:t>დამსაქმებელი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1896838" y="1403291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800" dirty="0" smtClean="0"/>
              <a:t>აპლიკანტი</a:t>
            </a:r>
            <a:endParaRPr lang="en-US" sz="800" dirty="0"/>
          </a:p>
        </p:txBody>
      </p:sp>
      <p:pic>
        <p:nvPicPr>
          <p:cNvPr id="1030" name="Picture 6" descr="Image result for job posting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609" y="3756983"/>
            <a:ext cx="1154240" cy="115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Arrow Connector 30"/>
          <p:cNvCxnSpPr>
            <a:stCxn id="1028" idx="3"/>
            <a:endCxn id="1030" idx="1"/>
          </p:cNvCxnSpPr>
          <p:nvPr/>
        </p:nvCxnSpPr>
        <p:spPr>
          <a:xfrm flipV="1">
            <a:off x="2683433" y="4334103"/>
            <a:ext cx="2530176" cy="24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86" y="1669070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5" name="Straight Arrow Connector 1024"/>
          <p:cNvCxnSpPr>
            <a:stCxn id="1026" idx="3"/>
            <a:endCxn id="1032" idx="1"/>
          </p:cNvCxnSpPr>
          <p:nvPr/>
        </p:nvCxnSpPr>
        <p:spPr>
          <a:xfrm flipV="1">
            <a:off x="2760620" y="1994100"/>
            <a:ext cx="2678166" cy="864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>
            <a:stCxn id="1032" idx="2"/>
            <a:endCxn id="1030" idx="0"/>
          </p:cNvCxnSpPr>
          <p:nvPr/>
        </p:nvCxnSpPr>
        <p:spPr>
          <a:xfrm>
            <a:off x="5790729" y="2319130"/>
            <a:ext cx="0" cy="1437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467" y="2030570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623" y="3106923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524" y="4586193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935" y="5574733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843" y="5699016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Related imag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578" y="5048956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Arrow Connector 1032"/>
          <p:cNvCxnSpPr>
            <a:stCxn id="45" idx="3"/>
            <a:endCxn id="1030" idx="2"/>
          </p:cNvCxnSpPr>
          <p:nvPr/>
        </p:nvCxnSpPr>
        <p:spPr>
          <a:xfrm flipV="1">
            <a:off x="4300464" y="4911223"/>
            <a:ext cx="1490265" cy="46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>
            <a:stCxn id="44" idx="0"/>
            <a:endCxn id="1030" idx="2"/>
          </p:cNvCxnSpPr>
          <p:nvPr/>
        </p:nvCxnSpPr>
        <p:spPr>
          <a:xfrm flipV="1">
            <a:off x="5438786" y="4911223"/>
            <a:ext cx="351943" cy="787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>
            <a:stCxn id="43" idx="0"/>
            <a:endCxn id="1030" idx="2"/>
          </p:cNvCxnSpPr>
          <p:nvPr/>
        </p:nvCxnSpPr>
        <p:spPr>
          <a:xfrm flipH="1" flipV="1">
            <a:off x="5790729" y="4911223"/>
            <a:ext cx="1560149" cy="663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>
            <a:stCxn id="42" idx="0"/>
            <a:endCxn id="1030" idx="3"/>
          </p:cNvCxnSpPr>
          <p:nvPr/>
        </p:nvCxnSpPr>
        <p:spPr>
          <a:xfrm flipH="1" flipV="1">
            <a:off x="6367849" y="4334103"/>
            <a:ext cx="1938618" cy="252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>
            <a:stCxn id="41" idx="1"/>
            <a:endCxn id="1030" idx="3"/>
          </p:cNvCxnSpPr>
          <p:nvPr/>
        </p:nvCxnSpPr>
        <p:spPr>
          <a:xfrm flipH="1">
            <a:off x="6367849" y="3431953"/>
            <a:ext cx="1974774" cy="90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Arrow Connector 1042"/>
          <p:cNvCxnSpPr>
            <a:stCxn id="40" idx="1"/>
          </p:cNvCxnSpPr>
          <p:nvPr/>
        </p:nvCxnSpPr>
        <p:spPr>
          <a:xfrm flipH="1">
            <a:off x="6173800" y="2355600"/>
            <a:ext cx="1089667" cy="165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789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217774" y="58488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სისტემის სტრუქტურა</a:t>
            </a:r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1326292" y="2784389"/>
            <a:ext cx="9391135" cy="6830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810897" y="2941250"/>
            <a:ext cx="2627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REST Web </a:t>
            </a:r>
            <a:r>
              <a:rPr lang="ka-GE" dirty="0" smtClean="0"/>
              <a:t>სერვისები</a:t>
            </a:r>
            <a:endParaRPr lang="en-US" dirty="0"/>
          </a:p>
        </p:txBody>
      </p:sp>
      <p:sp>
        <p:nvSpPr>
          <p:cNvPr id="4" name="AutoShape 2" descr="https://www.handybackup.net/images/icons/mysql-backu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3348" y="1572209"/>
            <a:ext cx="710771" cy="5682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6142" y="2862819"/>
            <a:ext cx="2429873" cy="526193"/>
          </a:xfrm>
          <a:prstGeom prst="rect">
            <a:avLst/>
          </a:prstGeom>
        </p:spPr>
      </p:pic>
      <p:cxnSp>
        <p:nvCxnSpPr>
          <p:cNvPr id="9" name="Straight Connector 8"/>
          <p:cNvCxnSpPr>
            <a:stCxn id="6" idx="2"/>
            <a:endCxn id="2" idx="0"/>
          </p:cNvCxnSpPr>
          <p:nvPr/>
        </p:nvCxnSpPr>
        <p:spPr>
          <a:xfrm>
            <a:off x="5498734" y="2140465"/>
            <a:ext cx="523126" cy="643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654" y="4631725"/>
            <a:ext cx="1070919" cy="107091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2076" y="4488963"/>
            <a:ext cx="1356441" cy="135644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020" y="4488963"/>
            <a:ext cx="1569331" cy="1356441"/>
          </a:xfrm>
          <a:prstGeom prst="rect">
            <a:avLst/>
          </a:prstGeom>
        </p:spPr>
      </p:pic>
      <p:cxnSp>
        <p:nvCxnSpPr>
          <p:cNvPr id="14" name="Straight Arrow Connector 13"/>
          <p:cNvCxnSpPr>
            <a:stCxn id="10" idx="0"/>
            <a:endCxn id="2" idx="2"/>
          </p:cNvCxnSpPr>
          <p:nvPr/>
        </p:nvCxnSpPr>
        <p:spPr>
          <a:xfrm flipV="1">
            <a:off x="2463114" y="3467444"/>
            <a:ext cx="3558746" cy="11642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  <a:endCxn id="2" idx="2"/>
          </p:cNvCxnSpPr>
          <p:nvPr/>
        </p:nvCxnSpPr>
        <p:spPr>
          <a:xfrm flipV="1">
            <a:off x="5760297" y="3467444"/>
            <a:ext cx="261563" cy="1021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2" idx="0"/>
            <a:endCxn id="2" idx="2"/>
          </p:cNvCxnSpPr>
          <p:nvPr/>
        </p:nvCxnSpPr>
        <p:spPr>
          <a:xfrm flipH="1" flipV="1">
            <a:off x="6021860" y="3467444"/>
            <a:ext cx="3284826" cy="10215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99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217774" y="584886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ვებ-სერვისის სტრუქტურა</a:t>
            </a:r>
            <a:endParaRPr lang="en-US" b="1" dirty="0"/>
          </a:p>
        </p:txBody>
      </p:sp>
      <p:sp>
        <p:nvSpPr>
          <p:cNvPr id="4" name="AutoShape 2" descr="https://www.handybackup.net/images/icons/mysql-backu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27305" y="2545812"/>
            <a:ext cx="1216058" cy="58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74973" y="3531789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Login()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354362" y="3531789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Logout()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62764" y="3531789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Signup()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5" idx="2"/>
            <a:endCxn id="8" idx="0"/>
          </p:cNvCxnSpPr>
          <p:nvPr/>
        </p:nvCxnSpPr>
        <p:spPr>
          <a:xfrm>
            <a:off x="5735334" y="3130274"/>
            <a:ext cx="354176" cy="40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3" idx="1"/>
          </p:cNvCxnSpPr>
          <p:nvPr/>
        </p:nvCxnSpPr>
        <p:spPr>
          <a:xfrm>
            <a:off x="5735334" y="3130274"/>
            <a:ext cx="1619028" cy="58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15" idx="0"/>
          </p:cNvCxnSpPr>
          <p:nvPr/>
        </p:nvCxnSpPr>
        <p:spPr>
          <a:xfrm flipH="1">
            <a:off x="4442223" y="3130274"/>
            <a:ext cx="1293111" cy="40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4820945" y="4304081"/>
            <a:ext cx="1935892" cy="643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job-posting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373790" y="4124635"/>
            <a:ext cx="95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Search()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354362" y="4458267"/>
            <a:ext cx="94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2" idx="3"/>
            <a:endCxn id="3" idx="1"/>
          </p:cNvCxnSpPr>
          <p:nvPr/>
        </p:nvCxnSpPr>
        <p:spPr>
          <a:xfrm flipV="1">
            <a:off x="6756837" y="4309301"/>
            <a:ext cx="616953" cy="316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3"/>
            <a:endCxn id="6" idx="1"/>
          </p:cNvCxnSpPr>
          <p:nvPr/>
        </p:nvCxnSpPr>
        <p:spPr>
          <a:xfrm>
            <a:off x="6756837" y="4625932"/>
            <a:ext cx="597525" cy="1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4820945" y="5201775"/>
            <a:ext cx="1935892" cy="6672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experience</a:t>
            </a:r>
            <a:endParaRPr lang="en-US" dirty="0"/>
          </a:p>
        </p:txBody>
      </p:sp>
      <p:cxnSp>
        <p:nvCxnSpPr>
          <p:cNvPr id="16" name="Straight Connector 15"/>
          <p:cNvCxnSpPr>
            <a:stCxn id="2" idx="2"/>
            <a:endCxn id="12" idx="0"/>
          </p:cNvCxnSpPr>
          <p:nvPr/>
        </p:nvCxnSpPr>
        <p:spPr>
          <a:xfrm>
            <a:off x="5788891" y="4947782"/>
            <a:ext cx="0" cy="2539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7387792" y="5350741"/>
            <a:ext cx="94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Create()</a:t>
            </a:r>
            <a:endParaRPr lang="en-US" dirty="0"/>
          </a:p>
        </p:txBody>
      </p:sp>
      <p:cxnSp>
        <p:nvCxnSpPr>
          <p:cNvPr id="20" name="Straight Arrow Connector 19"/>
          <p:cNvCxnSpPr>
            <a:stCxn id="12" idx="3"/>
            <a:endCxn id="17" idx="1"/>
          </p:cNvCxnSpPr>
          <p:nvPr/>
        </p:nvCxnSpPr>
        <p:spPr>
          <a:xfrm flipV="1">
            <a:off x="6756837" y="5535407"/>
            <a:ext cx="6309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4" descr="Image result for employ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877" y="1382254"/>
            <a:ext cx="987383" cy="98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5357523" y="1166810"/>
            <a:ext cx="8627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800" dirty="0" smtClean="0"/>
              <a:t>დამსაქმებელი</a:t>
            </a:r>
            <a:endParaRPr lang="en-US" sz="800" dirty="0"/>
          </a:p>
        </p:txBody>
      </p:sp>
      <p:sp>
        <p:nvSpPr>
          <p:cNvPr id="46" name="Rectangle 45"/>
          <p:cNvSpPr/>
          <p:nvPr/>
        </p:nvSpPr>
        <p:spPr>
          <a:xfrm>
            <a:off x="7387792" y="4478539"/>
            <a:ext cx="8698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8" idx="2"/>
            <a:endCxn id="2" idx="0"/>
          </p:cNvCxnSpPr>
          <p:nvPr/>
        </p:nvCxnSpPr>
        <p:spPr>
          <a:xfrm flipH="1">
            <a:off x="5788891" y="3901121"/>
            <a:ext cx="300619" cy="402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5618751" y="3531789"/>
            <a:ext cx="8698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94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3" grpId="0"/>
      <p:bldP spid="15" grpId="0"/>
      <p:bldP spid="2" grpId="0" animBg="1"/>
      <p:bldP spid="3" grpId="0"/>
      <p:bldP spid="6" grpId="0"/>
      <p:bldP spid="12" grpId="0" animBg="1"/>
      <p:bldP spid="17" grpId="0"/>
      <p:bldP spid="28" grpId="0"/>
      <p:bldP spid="46" grpId="0" animBg="1"/>
      <p:bldP spid="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217774" y="584886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ვებ-სერვისის სტრუქტურა</a:t>
            </a:r>
            <a:endParaRPr lang="en-US" b="1" dirty="0"/>
          </a:p>
        </p:txBody>
      </p:sp>
      <p:sp>
        <p:nvSpPr>
          <p:cNvPr id="4" name="AutoShape 2" descr="https://www.handybackup.net/images/icons/mysql-backu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71067" y="2768234"/>
            <a:ext cx="1216058" cy="58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8735" y="3754211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Login()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298124" y="375421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Logout()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906526" y="3754211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Signup()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5" idx="2"/>
            <a:endCxn id="8" idx="0"/>
          </p:cNvCxnSpPr>
          <p:nvPr/>
        </p:nvCxnSpPr>
        <p:spPr>
          <a:xfrm>
            <a:off x="2679096" y="3352696"/>
            <a:ext cx="354176" cy="40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3" idx="1"/>
          </p:cNvCxnSpPr>
          <p:nvPr/>
        </p:nvCxnSpPr>
        <p:spPr>
          <a:xfrm>
            <a:off x="2679096" y="3352696"/>
            <a:ext cx="1619028" cy="58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15" idx="0"/>
          </p:cNvCxnSpPr>
          <p:nvPr/>
        </p:nvCxnSpPr>
        <p:spPr>
          <a:xfrm flipH="1">
            <a:off x="1385985" y="3352696"/>
            <a:ext cx="1293111" cy="4015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764707" y="4526503"/>
            <a:ext cx="1935892" cy="6437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job-posting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17552" y="4325023"/>
            <a:ext cx="953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Search()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98124" y="4680689"/>
            <a:ext cx="94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Create()</a:t>
            </a:r>
            <a:endParaRPr lang="en-US" dirty="0"/>
          </a:p>
        </p:txBody>
      </p:sp>
      <p:cxnSp>
        <p:nvCxnSpPr>
          <p:cNvPr id="9" name="Straight Arrow Connector 8"/>
          <p:cNvCxnSpPr>
            <a:stCxn id="2" idx="3"/>
            <a:endCxn id="3" idx="1"/>
          </p:cNvCxnSpPr>
          <p:nvPr/>
        </p:nvCxnSpPr>
        <p:spPr>
          <a:xfrm flipV="1">
            <a:off x="3700599" y="4509689"/>
            <a:ext cx="616953" cy="338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3"/>
            <a:endCxn id="6" idx="1"/>
          </p:cNvCxnSpPr>
          <p:nvPr/>
        </p:nvCxnSpPr>
        <p:spPr>
          <a:xfrm>
            <a:off x="3700599" y="4848354"/>
            <a:ext cx="597525" cy="17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336980" y="4340392"/>
            <a:ext cx="8698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>
            <a:stCxn id="8" idx="2"/>
            <a:endCxn id="2" idx="0"/>
          </p:cNvCxnSpPr>
          <p:nvPr/>
        </p:nvCxnSpPr>
        <p:spPr>
          <a:xfrm flipH="1">
            <a:off x="2732653" y="4123543"/>
            <a:ext cx="300619" cy="40296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2562513" y="3754211"/>
            <a:ext cx="8698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Image result for employee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070" y="1732605"/>
            <a:ext cx="923582" cy="923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2323870" y="1517161"/>
            <a:ext cx="7104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800" dirty="0" smtClean="0"/>
              <a:t>აპლიკანტი</a:t>
            </a:r>
            <a:endParaRPr lang="en-US" sz="800" dirty="0"/>
          </a:p>
        </p:txBody>
      </p:sp>
      <p:sp>
        <p:nvSpPr>
          <p:cNvPr id="7" name="Rectangle 6"/>
          <p:cNvSpPr/>
          <p:nvPr/>
        </p:nvSpPr>
        <p:spPr>
          <a:xfrm>
            <a:off x="6614984" y="1902941"/>
            <a:ext cx="2306594" cy="675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614984" y="3061864"/>
            <a:ext cx="662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et()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34652" y="2983364"/>
            <a:ext cx="94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Create()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9025748" y="2958651"/>
            <a:ext cx="1137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Estimate()</a:t>
            </a:r>
            <a:endParaRPr lang="en-US" dirty="0"/>
          </a:p>
        </p:txBody>
      </p:sp>
      <p:cxnSp>
        <p:nvCxnSpPr>
          <p:cNvPr id="24" name="Straight Arrow Connector 23"/>
          <p:cNvCxnSpPr>
            <a:stCxn id="7" idx="2"/>
            <a:endCxn id="10" idx="0"/>
          </p:cNvCxnSpPr>
          <p:nvPr/>
        </p:nvCxnSpPr>
        <p:spPr>
          <a:xfrm flipH="1">
            <a:off x="6946357" y="2578443"/>
            <a:ext cx="821924" cy="483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7" idx="2"/>
            <a:endCxn id="14" idx="0"/>
          </p:cNvCxnSpPr>
          <p:nvPr/>
        </p:nvCxnSpPr>
        <p:spPr>
          <a:xfrm>
            <a:off x="7768281" y="2578443"/>
            <a:ext cx="336404" cy="40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7" idx="2"/>
            <a:endCxn id="18" idx="0"/>
          </p:cNvCxnSpPr>
          <p:nvPr/>
        </p:nvCxnSpPr>
        <p:spPr>
          <a:xfrm>
            <a:off x="7768281" y="2578443"/>
            <a:ext cx="1826309" cy="380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7664716" y="3022614"/>
            <a:ext cx="8698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Arrow Connector 44"/>
          <p:cNvCxnSpPr>
            <a:stCxn id="46" idx="3"/>
            <a:endCxn id="7" idx="1"/>
          </p:cNvCxnSpPr>
          <p:nvPr/>
        </p:nvCxnSpPr>
        <p:spPr>
          <a:xfrm flipV="1">
            <a:off x="5206855" y="2240692"/>
            <a:ext cx="1408129" cy="228436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391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3" grpId="0"/>
      <p:bldP spid="15" grpId="0"/>
      <p:bldP spid="2" grpId="0" animBg="1"/>
      <p:bldP spid="3" grpId="0"/>
      <p:bldP spid="6" grpId="0"/>
      <p:bldP spid="46" grpId="0" animBg="1"/>
      <p:bldP spid="56" grpId="0" animBg="1"/>
      <p:bldP spid="7" grpId="0" animBg="1"/>
      <p:bldP spid="10" grpId="0"/>
      <p:bldP spid="14" grpId="0"/>
      <p:bldP spid="18" grpId="0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4217774" y="584886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ვებ-სერვისის სტრუქტურა</a:t>
            </a:r>
            <a:endParaRPr lang="en-US" b="1" dirty="0"/>
          </a:p>
        </p:txBody>
      </p:sp>
      <p:sp>
        <p:nvSpPr>
          <p:cNvPr id="4" name="AutoShape 2" descr="https://www.handybackup.net/images/icons/mysql-backup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24916" y="2537574"/>
            <a:ext cx="1216058" cy="5844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auth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484369" y="2676463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Login()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851973" y="3523551"/>
            <a:ext cx="9733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Logout()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561529" y="1932955"/>
            <a:ext cx="958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Signup()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5" idx="3"/>
            <a:endCxn id="8" idx="1"/>
          </p:cNvCxnSpPr>
          <p:nvPr/>
        </p:nvCxnSpPr>
        <p:spPr>
          <a:xfrm>
            <a:off x="2840974" y="2829805"/>
            <a:ext cx="643395" cy="313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5" idx="2"/>
            <a:endCxn id="13" idx="1"/>
          </p:cNvCxnSpPr>
          <p:nvPr/>
        </p:nvCxnSpPr>
        <p:spPr>
          <a:xfrm>
            <a:off x="2232945" y="3122036"/>
            <a:ext cx="1619028" cy="5861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5" idx="2"/>
            <a:endCxn id="15" idx="1"/>
          </p:cNvCxnSpPr>
          <p:nvPr/>
        </p:nvCxnSpPr>
        <p:spPr>
          <a:xfrm flipV="1">
            <a:off x="2232945" y="2117621"/>
            <a:ext cx="1328584" cy="10044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4" descr="Image result for employ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488" y="1374016"/>
            <a:ext cx="987383" cy="98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1855134" y="1158572"/>
            <a:ext cx="8627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800" dirty="0" smtClean="0"/>
              <a:t>დამსაქმებელი</a:t>
            </a:r>
            <a:endParaRPr lang="en-US" sz="800" dirty="0"/>
          </a:p>
        </p:txBody>
      </p:sp>
      <p:cxnSp>
        <p:nvCxnSpPr>
          <p:cNvPr id="48" name="Straight Arrow Connector 47"/>
          <p:cNvCxnSpPr>
            <a:stCxn id="56" idx="3"/>
            <a:endCxn id="26" idx="1"/>
          </p:cNvCxnSpPr>
          <p:nvPr/>
        </p:nvCxnSpPr>
        <p:spPr>
          <a:xfrm flipV="1">
            <a:off x="4387400" y="2240692"/>
            <a:ext cx="2227584" cy="6107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3517525" y="2666777"/>
            <a:ext cx="86987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614984" y="1902941"/>
            <a:ext cx="2306594" cy="6755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614984" y="3061864"/>
            <a:ext cx="662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et()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7634652" y="2983364"/>
            <a:ext cx="940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Create()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8921578" y="2958651"/>
            <a:ext cx="12418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Estimate()</a:t>
            </a:r>
            <a:endParaRPr lang="en-US" dirty="0"/>
          </a:p>
        </p:txBody>
      </p:sp>
      <p:cxnSp>
        <p:nvCxnSpPr>
          <p:cNvPr id="37" name="Straight Arrow Connector 36"/>
          <p:cNvCxnSpPr>
            <a:endCxn id="34" idx="0"/>
          </p:cNvCxnSpPr>
          <p:nvPr/>
        </p:nvCxnSpPr>
        <p:spPr>
          <a:xfrm flipH="1">
            <a:off x="6946357" y="2578443"/>
            <a:ext cx="821924" cy="4834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35" idx="0"/>
          </p:cNvCxnSpPr>
          <p:nvPr/>
        </p:nvCxnSpPr>
        <p:spPr>
          <a:xfrm>
            <a:off x="7768281" y="2578443"/>
            <a:ext cx="336404" cy="40492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36" idx="0"/>
          </p:cNvCxnSpPr>
          <p:nvPr/>
        </p:nvCxnSpPr>
        <p:spPr>
          <a:xfrm>
            <a:off x="7768281" y="2578443"/>
            <a:ext cx="1774224" cy="380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8869680" y="2983364"/>
            <a:ext cx="134565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810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13" grpId="0"/>
      <p:bldP spid="15" grpId="0"/>
      <p:bldP spid="28" grpId="0"/>
      <p:bldP spid="56" grpId="0" animBg="1"/>
      <p:bldP spid="26" grpId="0" animBg="1"/>
      <p:bldP spid="34" grpId="0"/>
      <p:bldP spid="35" grpId="0"/>
      <p:bldP spid="36" grpId="0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37038" y="584886"/>
            <a:ext cx="7468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აპლიკაციების რანჟირება (გადაწყვეტილების მიღების ფაზი-სისტემა)</a:t>
            </a:r>
            <a:endParaRPr lang="en-US" b="1" dirty="0"/>
          </a:p>
        </p:txBody>
      </p:sp>
      <p:pic>
        <p:nvPicPr>
          <p:cNvPr id="1028" name="Picture 4" descr="Image result for employer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050" y="3346231"/>
            <a:ext cx="987383" cy="987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1820696" y="3130787"/>
            <a:ext cx="862737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sz="800" dirty="0" smtClean="0"/>
              <a:t>დამსაქმებელი</a:t>
            </a:r>
            <a:endParaRPr lang="en-US" sz="800" dirty="0"/>
          </a:p>
        </p:txBody>
      </p:sp>
      <p:pic>
        <p:nvPicPr>
          <p:cNvPr id="1030" name="Picture 6" descr="Image result for job posting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609" y="3238509"/>
            <a:ext cx="1154240" cy="1154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Arrow Connector 30"/>
          <p:cNvCxnSpPr>
            <a:stCxn id="1028" idx="3"/>
            <a:endCxn id="1030" idx="1"/>
          </p:cNvCxnSpPr>
          <p:nvPr/>
        </p:nvCxnSpPr>
        <p:spPr>
          <a:xfrm flipV="1">
            <a:off x="2683433" y="3815629"/>
            <a:ext cx="2530176" cy="242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786" y="1150596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9" name="Straight Arrow Connector 1028"/>
          <p:cNvCxnSpPr>
            <a:stCxn id="1032" idx="2"/>
            <a:endCxn id="1030" idx="0"/>
          </p:cNvCxnSpPr>
          <p:nvPr/>
        </p:nvCxnSpPr>
        <p:spPr>
          <a:xfrm>
            <a:off x="5790729" y="1800656"/>
            <a:ext cx="0" cy="14378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3467" y="1512096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2623" y="2588449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524" y="4067719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8935" y="5056259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6843" y="5180542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8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578" y="4530482"/>
            <a:ext cx="703886" cy="650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33" name="Straight Arrow Connector 1032"/>
          <p:cNvCxnSpPr>
            <a:stCxn id="45" idx="3"/>
            <a:endCxn id="1030" idx="2"/>
          </p:cNvCxnSpPr>
          <p:nvPr/>
        </p:nvCxnSpPr>
        <p:spPr>
          <a:xfrm flipV="1">
            <a:off x="4300464" y="4392749"/>
            <a:ext cx="1490265" cy="4627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Straight Arrow Connector 1034"/>
          <p:cNvCxnSpPr>
            <a:stCxn id="44" idx="0"/>
            <a:endCxn id="1030" idx="2"/>
          </p:cNvCxnSpPr>
          <p:nvPr/>
        </p:nvCxnSpPr>
        <p:spPr>
          <a:xfrm flipV="1">
            <a:off x="5438786" y="4392749"/>
            <a:ext cx="351943" cy="7877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Straight Arrow Connector 1036"/>
          <p:cNvCxnSpPr>
            <a:stCxn id="43" idx="0"/>
            <a:endCxn id="1030" idx="2"/>
          </p:cNvCxnSpPr>
          <p:nvPr/>
        </p:nvCxnSpPr>
        <p:spPr>
          <a:xfrm flipH="1" flipV="1">
            <a:off x="5790729" y="4392749"/>
            <a:ext cx="1560149" cy="6635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9" name="Straight Arrow Connector 1038"/>
          <p:cNvCxnSpPr>
            <a:stCxn id="42" idx="1"/>
            <a:endCxn id="1030" idx="3"/>
          </p:cNvCxnSpPr>
          <p:nvPr/>
        </p:nvCxnSpPr>
        <p:spPr>
          <a:xfrm flipH="1" flipV="1">
            <a:off x="6367849" y="3815629"/>
            <a:ext cx="1586675" cy="577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1" name="Straight Arrow Connector 1040"/>
          <p:cNvCxnSpPr>
            <a:stCxn id="41" idx="1"/>
            <a:endCxn id="1030" idx="3"/>
          </p:cNvCxnSpPr>
          <p:nvPr/>
        </p:nvCxnSpPr>
        <p:spPr>
          <a:xfrm flipH="1">
            <a:off x="6367849" y="2913479"/>
            <a:ext cx="1974774" cy="9021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3" name="Straight Arrow Connector 1042"/>
          <p:cNvCxnSpPr>
            <a:stCxn id="40" idx="1"/>
          </p:cNvCxnSpPr>
          <p:nvPr/>
        </p:nvCxnSpPr>
        <p:spPr>
          <a:xfrm flipH="1">
            <a:off x="6173800" y="1837126"/>
            <a:ext cx="1089667" cy="16534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3800" y="1150596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0.56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26942" y="1555607"/>
            <a:ext cx="593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0.68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45367" y="2588449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0.3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8473253" y="4067719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0.8994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702821" y="5180542"/>
            <a:ext cx="8274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0.9712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95052" y="5247966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0.7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065381" y="5124166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0.189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951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5" grpId="0"/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090047" y="584886"/>
            <a:ext cx="2823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მიკუთვნების ფუნქციები</a:t>
            </a:r>
            <a:endParaRPr lang="en-US" b="1" dirty="0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630" y="1282570"/>
            <a:ext cx="1918414" cy="17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0899" y="3563332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პროგრამირების ენების</a:t>
            </a:r>
          </a:p>
          <a:p>
            <a:r>
              <a:rPr lang="ka-GE" dirty="0" smtClean="0"/>
              <a:t>           რაოდენობა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9833" y="3563332"/>
            <a:ext cx="4538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ინტელექტუალურ სისტემებზე მუშაობის</a:t>
            </a:r>
          </a:p>
          <a:p>
            <a:r>
              <a:rPr lang="ka-GE" dirty="0" smtClean="0"/>
              <a:t>	         გამოცდილება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8832" y="362932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ასაკი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9914" y="3511484"/>
            <a:ext cx="2743200" cy="750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99832" y="3511484"/>
            <a:ext cx="4621619" cy="750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438169" y="3511484"/>
            <a:ext cx="1949410" cy="750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1032" idx="2"/>
          </p:cNvCxnSpPr>
          <p:nvPr/>
        </p:nvCxnSpPr>
        <p:spPr>
          <a:xfrm flipV="1">
            <a:off x="2611514" y="3054283"/>
            <a:ext cx="3098323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32" idx="2"/>
            <a:endCxn id="33" idx="0"/>
          </p:cNvCxnSpPr>
          <p:nvPr/>
        </p:nvCxnSpPr>
        <p:spPr>
          <a:xfrm>
            <a:off x="5709837" y="3054283"/>
            <a:ext cx="1000805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32" idx="2"/>
            <a:endCxn id="34" idx="0"/>
          </p:cNvCxnSpPr>
          <p:nvPr/>
        </p:nvCxnSpPr>
        <p:spPr>
          <a:xfrm>
            <a:off x="5709837" y="3054283"/>
            <a:ext cx="4703037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61473" y="43493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19003" y="43493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284643" y="43493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23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990315"/>
              </p:ext>
            </p:extLst>
          </p:nvPr>
        </p:nvGraphicFramePr>
        <p:xfrm>
          <a:off x="1822450" y="4111625"/>
          <a:ext cx="7889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Уравнение" r:id="rId4" imgW="241200" imgH="215640" progId="Equation.3">
                  <p:embed/>
                </p:oleObj>
              </mc:Choice>
              <mc:Fallback>
                <p:oleObj name="Уравнение" r:id="rId4" imgW="241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2450" y="4111625"/>
                        <a:ext cx="788988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8929200"/>
              </p:ext>
            </p:extLst>
          </p:nvPr>
        </p:nvGraphicFramePr>
        <p:xfrm>
          <a:off x="2612327" y="4154488"/>
          <a:ext cx="33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Уравнение" r:id="rId6" imgW="101520" imgH="203040" progId="Equation.3">
                  <p:embed/>
                </p:oleObj>
              </mc:Choice>
              <mc:Fallback>
                <p:oleObj name="Уравнение" r:id="rId6" imgW="10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12327" y="4154488"/>
                        <a:ext cx="333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4660353"/>
              </p:ext>
            </p:extLst>
          </p:nvPr>
        </p:nvGraphicFramePr>
        <p:xfrm>
          <a:off x="5821102" y="4143721"/>
          <a:ext cx="8318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Уравнение" r:id="rId8" imgW="253800" imgH="215640" progId="Equation.3">
                  <p:embed/>
                </p:oleObj>
              </mc:Choice>
              <mc:Fallback>
                <p:oleObj name="Уравнение" r:id="rId8" imgW="253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21102" y="4143721"/>
                        <a:ext cx="831850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5650050"/>
              </p:ext>
            </p:extLst>
          </p:nvPr>
        </p:nvGraphicFramePr>
        <p:xfrm>
          <a:off x="6710641" y="4186584"/>
          <a:ext cx="33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Уравнение" r:id="rId10" imgW="101520" imgH="203040" progId="Equation.3">
                  <p:embed/>
                </p:oleObj>
              </mc:Choice>
              <mc:Fallback>
                <p:oleObj name="Уравнение" r:id="rId10" imgW="10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10641" y="4186584"/>
                        <a:ext cx="333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542214"/>
              </p:ext>
            </p:extLst>
          </p:nvPr>
        </p:nvGraphicFramePr>
        <p:xfrm>
          <a:off x="9656763" y="4133850"/>
          <a:ext cx="83026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Уравнение" r:id="rId11" imgW="253800" imgH="228600" progId="Equation.3">
                  <p:embed/>
                </p:oleObj>
              </mc:Choice>
              <mc:Fallback>
                <p:oleObj name="Уравнение" r:id="rId11" imgW="253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56763" y="4133850"/>
                        <a:ext cx="830262" cy="74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480770"/>
              </p:ext>
            </p:extLst>
          </p:nvPr>
        </p:nvGraphicFramePr>
        <p:xfrm>
          <a:off x="10533453" y="4192104"/>
          <a:ext cx="33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Уравнение" r:id="rId13" imgW="101520" imgH="203040" progId="Equation.3">
                  <p:embed/>
                </p:oleObj>
              </mc:Choice>
              <mc:Fallback>
                <p:oleObj name="Уравнение" r:id="rId13" imgW="10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533453" y="4192104"/>
                        <a:ext cx="333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/>
          <p:cNvSpPr txBox="1"/>
          <p:nvPr/>
        </p:nvSpPr>
        <p:spPr>
          <a:xfrm>
            <a:off x="4160675" y="5778631"/>
            <a:ext cx="35541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მნიშვნელობათა სიმრავლე: [0,1]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14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87489" y="584886"/>
            <a:ext cx="6062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b="1" dirty="0" smtClean="0"/>
              <a:t>მიკუთვნების ფუნქციებით მიღებული მნიშვნელობების</a:t>
            </a:r>
          </a:p>
          <a:p>
            <a:r>
              <a:rPr lang="ka-GE" b="1" dirty="0" smtClean="0"/>
              <a:t>		         აგრეგაცია</a:t>
            </a:r>
            <a:endParaRPr lang="en-US" b="1" dirty="0"/>
          </a:p>
        </p:txBody>
      </p:sp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630" y="1282570"/>
            <a:ext cx="1918414" cy="177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00899" y="3563332"/>
            <a:ext cx="26212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პროგრამირების ენების</a:t>
            </a:r>
          </a:p>
          <a:p>
            <a:r>
              <a:rPr lang="ka-GE" dirty="0" smtClean="0"/>
              <a:t>           რაოდენობა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9833" y="3563332"/>
            <a:ext cx="45384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ინტელექტუალურ სისტემებზე მუშაობის</a:t>
            </a:r>
          </a:p>
          <a:p>
            <a:r>
              <a:rPr lang="ka-GE" dirty="0" smtClean="0"/>
              <a:t>	         გამოცდილება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8832" y="3629320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ასაკი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239914" y="3511484"/>
            <a:ext cx="2743200" cy="750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4399832" y="3511484"/>
            <a:ext cx="4621619" cy="750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9438169" y="3511484"/>
            <a:ext cx="1949410" cy="7500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stCxn id="7" idx="0"/>
            <a:endCxn id="1032" idx="2"/>
          </p:cNvCxnSpPr>
          <p:nvPr/>
        </p:nvCxnSpPr>
        <p:spPr>
          <a:xfrm flipV="1">
            <a:off x="2611514" y="3054283"/>
            <a:ext cx="3098323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032" idx="2"/>
            <a:endCxn id="33" idx="0"/>
          </p:cNvCxnSpPr>
          <p:nvPr/>
        </p:nvCxnSpPr>
        <p:spPr>
          <a:xfrm>
            <a:off x="5709837" y="3054283"/>
            <a:ext cx="1000805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032" idx="2"/>
            <a:endCxn id="34" idx="0"/>
          </p:cNvCxnSpPr>
          <p:nvPr/>
        </p:nvCxnSpPr>
        <p:spPr>
          <a:xfrm>
            <a:off x="5709837" y="3054283"/>
            <a:ext cx="4703037" cy="4572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461473" y="43493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7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519003" y="4349379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2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0284643" y="434937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a-GE" dirty="0" smtClean="0"/>
              <a:t>23</a:t>
            </a:r>
            <a:endParaRPr lang="en-US" dirty="0"/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/>
        </p:nvGraphicFramePr>
        <p:xfrm>
          <a:off x="1822450" y="4111625"/>
          <a:ext cx="788988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7" name="Уравнение" r:id="rId4" imgW="241200" imgH="215640" progId="Equation.3">
                  <p:embed/>
                </p:oleObj>
              </mc:Choice>
              <mc:Fallback>
                <p:oleObj name="Уравнение" r:id="rId4" imgW="241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822450" y="4111625"/>
                        <a:ext cx="788988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47"/>
          <p:cNvGraphicFramePr>
            <a:graphicFrameLocks noChangeAspect="1"/>
          </p:cNvGraphicFramePr>
          <p:nvPr/>
        </p:nvGraphicFramePr>
        <p:xfrm>
          <a:off x="2612327" y="4154488"/>
          <a:ext cx="33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Уравнение" r:id="rId6" imgW="101520" imgH="203040" progId="Equation.3">
                  <p:embed/>
                </p:oleObj>
              </mc:Choice>
              <mc:Fallback>
                <p:oleObj name="Уравнение" r:id="rId6" imgW="10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612327" y="4154488"/>
                        <a:ext cx="333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48"/>
          <p:cNvGraphicFramePr>
            <a:graphicFrameLocks noChangeAspect="1"/>
          </p:cNvGraphicFramePr>
          <p:nvPr/>
        </p:nvGraphicFramePr>
        <p:xfrm>
          <a:off x="5821102" y="4143721"/>
          <a:ext cx="831850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Уравнение" r:id="rId8" imgW="253800" imgH="215640" progId="Equation.3">
                  <p:embed/>
                </p:oleObj>
              </mc:Choice>
              <mc:Fallback>
                <p:oleObj name="Уравнение" r:id="rId8" imgW="2538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21102" y="4143721"/>
                        <a:ext cx="831850" cy="706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49"/>
          <p:cNvGraphicFramePr>
            <a:graphicFrameLocks noChangeAspect="1"/>
          </p:cNvGraphicFramePr>
          <p:nvPr/>
        </p:nvGraphicFramePr>
        <p:xfrm>
          <a:off x="6710641" y="4186584"/>
          <a:ext cx="33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Уравнение" r:id="rId10" imgW="101520" imgH="203040" progId="Equation.3">
                  <p:embed/>
                </p:oleObj>
              </mc:Choice>
              <mc:Fallback>
                <p:oleObj name="Уравнение" r:id="rId10" imgW="10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710641" y="4186584"/>
                        <a:ext cx="333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50"/>
          <p:cNvGraphicFramePr>
            <a:graphicFrameLocks noChangeAspect="1"/>
          </p:cNvGraphicFramePr>
          <p:nvPr/>
        </p:nvGraphicFramePr>
        <p:xfrm>
          <a:off x="9656763" y="4133850"/>
          <a:ext cx="830262" cy="747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Уравнение" r:id="rId11" imgW="253800" imgH="228600" progId="Equation.3">
                  <p:embed/>
                </p:oleObj>
              </mc:Choice>
              <mc:Fallback>
                <p:oleObj name="Уравнение" r:id="rId11" imgW="2538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9656763" y="4133850"/>
                        <a:ext cx="830262" cy="7477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51"/>
          <p:cNvGraphicFramePr>
            <a:graphicFrameLocks noChangeAspect="1"/>
          </p:cNvGraphicFramePr>
          <p:nvPr/>
        </p:nvGraphicFramePr>
        <p:xfrm>
          <a:off x="10533453" y="4192104"/>
          <a:ext cx="333375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2" name="Уравнение" r:id="rId13" imgW="101520" imgH="203040" progId="Equation.3">
                  <p:embed/>
                </p:oleObj>
              </mc:Choice>
              <mc:Fallback>
                <p:oleObj name="Уравнение" r:id="rId13" imgW="1015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0533453" y="4192104"/>
                        <a:ext cx="333375" cy="663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5551750"/>
              </p:ext>
            </p:extLst>
          </p:nvPr>
        </p:nvGraphicFramePr>
        <p:xfrm>
          <a:off x="3366809" y="5334550"/>
          <a:ext cx="6071360" cy="6799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3" name="Уравнение" r:id="rId14" imgW="2158920" imgH="241200" progId="Equation.3">
                  <p:embed/>
                </p:oleObj>
              </mc:Choice>
              <mc:Fallback>
                <p:oleObj name="Уравнение" r:id="rId14" imgW="21589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3366809" y="5334550"/>
                        <a:ext cx="6071360" cy="6799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61430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1257</TotalTime>
  <Words>176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Sylfaen</vt:lpstr>
      <vt:lpstr>Office Theme</vt:lpstr>
      <vt:lpstr>Уравнение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goderdzi jobadze</dc:creator>
  <cp:lastModifiedBy>goderdzi jobadze</cp:lastModifiedBy>
  <cp:revision>45</cp:revision>
  <dcterms:created xsi:type="dcterms:W3CDTF">2017-05-03T14:24:16Z</dcterms:created>
  <dcterms:modified xsi:type="dcterms:W3CDTF">2017-07-11T16:45:16Z</dcterms:modified>
</cp:coreProperties>
</file>