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notesMasterIdLst>
    <p:notesMasterId r:id="rId38"/>
  </p:notesMasterIdLst>
  <p:sldIdLst>
    <p:sldId id="256" r:id="rId2"/>
    <p:sldId id="265" r:id="rId3"/>
    <p:sldId id="279" r:id="rId4"/>
    <p:sldId id="294" r:id="rId5"/>
    <p:sldId id="284" r:id="rId6"/>
    <p:sldId id="288" r:id="rId7"/>
    <p:sldId id="28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295" r:id="rId16"/>
    <p:sldId id="276" r:id="rId17"/>
    <p:sldId id="275" r:id="rId18"/>
    <p:sldId id="274" r:id="rId19"/>
    <p:sldId id="297" r:id="rId20"/>
    <p:sldId id="320" r:id="rId21"/>
    <p:sldId id="298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293" r:id="rId31"/>
    <p:sldId id="309" r:id="rId32"/>
    <p:sldId id="310" r:id="rId33"/>
    <p:sldId id="318" r:id="rId34"/>
    <p:sldId id="319" r:id="rId35"/>
    <p:sldId id="292" r:id="rId36"/>
    <p:sldId id="25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4502" autoAdjust="0"/>
  </p:normalViewPr>
  <p:slideViewPr>
    <p:cSldViewPr snapToGrid="0">
      <p:cViewPr varScale="1">
        <p:scale>
          <a:sx n="61" d="100"/>
          <a:sy n="61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86C01-81DF-4783-BC75-E07B9F87866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A444-9A29-432D-B4DE-6102216C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6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0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50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9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7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0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7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1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2A444-9A29-432D-B4DE-6102216C1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2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8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353" y="1525166"/>
            <a:ext cx="10453154" cy="2059862"/>
          </a:xfrm>
        </p:spPr>
        <p:txBody>
          <a:bodyPr>
            <a:noAutofit/>
          </a:bodyPr>
          <a:lstStyle/>
          <a:p>
            <a:pPr algn="ctr"/>
            <a:r>
              <a:rPr lang="ka-GE" sz="3600" dirty="0"/>
              <a:t>ფაზი-TOPSIS მიდგომა და პროგრამული უზრუნველყოფის განვითარება მრავალკრიტერიალური ფაზი-სამკუთხა გადაწყვეტილების მიღების მოდელისთვის</a:t>
            </a:r>
            <a:endParaRPr lang="en-US" sz="3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16180" y="5449931"/>
            <a:ext cx="8250334" cy="830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300" cap="all" dirty="0">
                <a:solidFill>
                  <a:schemeClr val="tx2"/>
                </a:solidFill>
              </a:rPr>
              <a:t>         მაგისტრანტი: სოფიკო ქობულაშვილი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65672" y="4978708"/>
            <a:ext cx="8906566" cy="1015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4200" dirty="0"/>
              <a:t>ხელმძღვანელები: გია სირბილაძე, ირინა ხუციშვილი</a:t>
            </a:r>
          </a:p>
          <a:p>
            <a:r>
              <a:rPr lang="ka-GE" dirty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9B0E5A-2296-4403-A1C4-5F6AF1865E09}"/>
                  </a:ext>
                </a:extLst>
              </p:cNvPr>
              <p:cNvSpPr/>
              <p:nvPr/>
            </p:nvSpPr>
            <p:spPr>
              <a:xfrm>
                <a:off x="1119351" y="281309"/>
                <a:ext cx="9963807" cy="1049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გასაშუალოების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მეთოდით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თითოეული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კრიტერიუმის</a:t>
                </a:r>
                <a:r>
                  <a:rPr lang="en-US" b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შეჯამებული</a:t>
                </a:r>
                <a:r>
                  <a:rPr lang="en-US" b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საშუალო</a:t>
                </a:r>
                <a:r>
                  <a:rPr lang="en-US" b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წონები</a:t>
                </a:r>
                <a:r>
                  <a:rPr lang="en-US" sz="2000" b="1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მოიცემა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როგორც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და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გამოითვლება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ფორმულით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AcadNusx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9B0E5A-2296-4403-A1C4-5F6AF186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51" y="281309"/>
                <a:ext cx="9963807" cy="1049839"/>
              </a:xfrm>
              <a:prstGeom prst="rect">
                <a:avLst/>
              </a:prstGeom>
              <a:blipFill>
                <a:blip r:embed="rId3"/>
                <a:stretch>
                  <a:fillRect l="-551" r="-49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21796" y="26167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63260"/>
              </p:ext>
            </p:extLst>
          </p:nvPr>
        </p:nvGraphicFramePr>
        <p:xfrm>
          <a:off x="1539875" y="2092325"/>
          <a:ext cx="8809038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Equation" r:id="rId4" imgW="3035160" imgH="431640" progId="Equation.3">
                  <p:embed/>
                </p:oleObj>
              </mc:Choice>
              <mc:Fallback>
                <p:oleObj name="Equation" r:id="rId4" imgW="3035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092325"/>
                        <a:ext cx="8809038" cy="1249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412460" y="4698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70438"/>
              </p:ext>
            </p:extLst>
          </p:nvPr>
        </p:nvGraphicFramePr>
        <p:xfrm>
          <a:off x="1576552" y="4103469"/>
          <a:ext cx="8734096" cy="13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Equation" r:id="rId6" imgW="2870200" imgH="431800" progId="Equation.3">
                  <p:embed/>
                </p:oleObj>
              </mc:Choice>
              <mc:Fallback>
                <p:oleObj name="Equation" r:id="rId6" imgW="28702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552" y="4103469"/>
                        <a:ext cx="8734096" cy="1312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98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DE1AA7-11AB-42E0-8C63-C453BD55DEE4}"/>
              </a:ext>
            </a:extLst>
          </p:cNvPr>
          <p:cNvSpPr/>
          <p:nvPr/>
        </p:nvSpPr>
        <p:spPr>
          <a:xfrm>
            <a:off x="846719" y="384511"/>
            <a:ext cx="106364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გადა</a:t>
            </a:r>
            <a:r>
              <a:rPr lang="ka-GE">
                <a:ea typeface="Times New Roman" panose="02020603050405020304" pitchFamily="18" charset="0"/>
                <a:cs typeface="Times New Roman" panose="02020603050405020304" pitchFamily="18" charset="0"/>
              </a:rPr>
              <a:t>წ</a:t>
            </a:r>
            <a:r>
              <a:rPr lang="en-US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ყვეტილების მიღების ფაზი</a:t>
            </a:r>
            <a:r>
              <a:rPr lang="ka-GE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მატრიცას და კრიტერიუმის წონების ვექტორს აქვს შემდეგი სახე:</a:t>
            </a:r>
            <a:endParaRPr lang="en-US" sz="2000" dirty="0">
              <a:effectLst/>
              <a:latin typeface="AcadNusx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2EA11-F825-42B6-A6D1-C70ADE35950F}"/>
              </a:ext>
            </a:extLst>
          </p:cNvPr>
          <p:cNvSpPr/>
          <p:nvPr/>
        </p:nvSpPr>
        <p:spPr>
          <a:xfrm>
            <a:off x="846719" y="4366285"/>
            <a:ext cx="10636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a-GE" sz="2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მატრიცისა და ვექტორის თითოული ელემენტი წარმოადგენს ლინგვისტურ ცვლადს რომლის მნიშვნელობაც წარმოდგენილია როგორც </a:t>
            </a:r>
            <a:r>
              <a:rPr lang="ka-GE" sz="20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სამკუთხა ფაზი-რიცხვი.</a:t>
            </a:r>
            <a:endParaRPr lang="en-US" sz="2000" b="1" dirty="0">
              <a:effectLst/>
              <a:latin typeface="AcadNusx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46175" y="3005846"/>
            <a:ext cx="171263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31964"/>
              </p:ext>
            </p:extLst>
          </p:nvPr>
        </p:nvGraphicFramePr>
        <p:xfrm>
          <a:off x="3953197" y="1691126"/>
          <a:ext cx="3780614" cy="19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3" imgW="1828800" imgH="939800" progId="Equation.3">
                  <p:embed/>
                </p:oleObj>
              </mc:Choice>
              <mc:Fallback>
                <p:oleObj name="Equation" r:id="rId3" imgW="1828800" imgH="93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197" y="1691126"/>
                        <a:ext cx="3780614" cy="1949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04889" y="3640505"/>
                <a:ext cx="3599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b="0" i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a-GE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889" y="3640505"/>
                <a:ext cx="3599062" cy="369332"/>
              </a:xfrm>
              <a:prstGeom prst="rect">
                <a:avLst/>
              </a:prstGeom>
              <a:blipFill>
                <a:blip r:embed="rId5"/>
                <a:stretch>
                  <a:fillRect t="-119672" r="-12183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54260" y="1172607"/>
                <a:ext cx="2542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b="0" i="1" smtClean="0">
                            <a:effectLst/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ka-GE" dirty="0"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     </a:t>
                </a:r>
                <a:r>
                  <a:rPr lang="ka-GE" dirty="0"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260" y="1172607"/>
                <a:ext cx="2542747" cy="369332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29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8E18D-DE5B-4CBF-9D76-2BD5E719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34" y="11666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1FC4A-F275-4CFF-B330-F953FB2A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7" y="217608"/>
            <a:ext cx="1154561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a-GE" dirty="0"/>
              <a:t> </a:t>
            </a:r>
            <a:endParaRPr lang="en-US" dirty="0"/>
          </a:p>
          <a:p>
            <a:r>
              <a:rPr lang="en-US" dirty="0" err="1"/>
              <a:t>მატრიცის</a:t>
            </a:r>
            <a:r>
              <a:rPr lang="en-US" dirty="0"/>
              <a:t> </a:t>
            </a:r>
            <a:r>
              <a:rPr lang="en-US" dirty="0" err="1"/>
              <a:t>ნორმალიზების</a:t>
            </a:r>
            <a:r>
              <a:rPr lang="en-US" dirty="0"/>
              <a:t> </a:t>
            </a:r>
            <a:r>
              <a:rPr lang="en-US" dirty="0" err="1"/>
              <a:t>შემდეგ</a:t>
            </a:r>
            <a:r>
              <a:rPr lang="en-US" dirty="0"/>
              <a:t> </a:t>
            </a:r>
            <a:r>
              <a:rPr lang="en-US" dirty="0" err="1"/>
              <a:t>მისი</a:t>
            </a:r>
            <a:r>
              <a:rPr lang="en-US" dirty="0"/>
              <a:t> </a:t>
            </a:r>
            <a:r>
              <a:rPr lang="en-US" dirty="0" err="1"/>
              <a:t>თითოეული</a:t>
            </a:r>
            <a:r>
              <a:rPr lang="en-US" dirty="0"/>
              <a:t> </a:t>
            </a:r>
            <a:r>
              <a:rPr lang="en-US" dirty="0" err="1"/>
              <a:t>ელემენტი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ნორმალიზებული</a:t>
            </a:r>
            <a:r>
              <a:rPr lang="en-US" dirty="0"/>
              <a:t> </a:t>
            </a:r>
            <a:r>
              <a:rPr lang="en-US" dirty="0" err="1"/>
              <a:t>ფაზი-სამკუთხა</a:t>
            </a:r>
            <a:r>
              <a:rPr lang="en-US" dirty="0"/>
              <a:t> </a:t>
            </a:r>
            <a:r>
              <a:rPr lang="en-US" dirty="0" err="1"/>
              <a:t>რიცხვი</a:t>
            </a:r>
            <a:r>
              <a:rPr lang="en-US" dirty="0"/>
              <a:t>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მოქცეულია</a:t>
            </a:r>
            <a:r>
              <a:rPr lang="en-US" dirty="0"/>
              <a:t> </a:t>
            </a:r>
            <a:r>
              <a:rPr lang="en-US" dirty="0" err="1"/>
              <a:t>საზღვრებში</a:t>
            </a:r>
            <a:r>
              <a:rPr lang="en-US" dirty="0"/>
              <a:t> [0,1] </a:t>
            </a:r>
            <a:r>
              <a:rPr lang="en-US" dirty="0" err="1"/>
              <a:t>ინტერვალის</a:t>
            </a:r>
            <a:r>
              <a:rPr 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გადაწყვეტილების მიღების ფაზი მატრიცას ნორმალიზაციის შემდეგ აქვს შემდეგი სახე: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9C9D43-306C-49D9-84D8-A79A92C2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6" y="3399305"/>
            <a:ext cx="1060314" cy="568093"/>
          </a:xfrm>
        </p:spPr>
        <p:txBody>
          <a:bodyPr>
            <a:normAutofit/>
          </a:bodyPr>
          <a:lstStyle/>
          <a:p>
            <a:r>
              <a:rPr lang="ka-GE" sz="1800" dirty="0">
                <a:solidFill>
                  <a:schemeClr val="tx1"/>
                </a:solidFill>
              </a:rPr>
              <a:t>სადაც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43983" y="18653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76111"/>
              </p:ext>
            </p:extLst>
          </p:nvPr>
        </p:nvGraphicFramePr>
        <p:xfrm>
          <a:off x="4143983" y="1991499"/>
          <a:ext cx="6431927" cy="70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Equation" r:id="rId3" imgW="2197100" imgH="241300" progId="Equation.3">
                  <p:embed/>
                </p:oleObj>
              </mc:Choice>
              <mc:Fallback>
                <p:oleObj name="Equation" r:id="rId3" imgW="21971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983" y="1991499"/>
                        <a:ext cx="6431927" cy="70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9110" y="3083277"/>
                <a:ext cx="2116990" cy="592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a-GE" i="1" dirty="0"/>
                  <a:t> და </a:t>
                </a:r>
                <a:endParaRPr lang="en-US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10" y="3083277"/>
                <a:ext cx="2116990" cy="592855"/>
              </a:xfrm>
              <a:prstGeom prst="rect">
                <a:avLst/>
              </a:prstGeom>
              <a:blipFill>
                <a:blip r:embed="rId5"/>
                <a:stretch>
                  <a:fillRect r="-1441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708" y="699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74813"/>
              </p:ext>
            </p:extLst>
          </p:nvPr>
        </p:nvGraphicFramePr>
        <p:xfrm>
          <a:off x="3586100" y="3232066"/>
          <a:ext cx="1057994" cy="41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6" imgW="748975" imgH="291973" progId="Equation.3">
                  <p:embed/>
                </p:oleObj>
              </mc:Choice>
              <mc:Fallback>
                <p:oleObj name="Equation" r:id="rId6" imgW="748975" imgH="29197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00" y="3232066"/>
                        <a:ext cx="1057994" cy="41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7">
            <a:extLst>
              <a:ext uri="{FF2B5EF4-FFF2-40B4-BE49-F238E27FC236}">
                <a16:creationId xmlns:a16="http://schemas.microsoft.com/office/drawing/2014/main" id="{C49C9D43-306C-49D9-84D8-A79A92C2807A}"/>
              </a:ext>
            </a:extLst>
          </p:cNvPr>
          <p:cNvSpPr txBox="1">
            <a:spLocks/>
          </p:cNvSpPr>
          <p:nvPr/>
        </p:nvSpPr>
        <p:spPr>
          <a:xfrm>
            <a:off x="4738488" y="3216107"/>
            <a:ext cx="5990472" cy="36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dirty="0"/>
              <a:t>სარგებლიანობის (</a:t>
            </a:r>
            <a:r>
              <a:rPr lang="en-US" dirty="0"/>
              <a:t>benefit</a:t>
            </a:r>
            <a:r>
              <a:rPr lang="ka-GE" dirty="0"/>
              <a:t>) კრიტერიუმის შემთხვევაში.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51402" y="3820576"/>
                <a:ext cx="2118978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a-GE" dirty="0"/>
                  <a:t> და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02" y="3820576"/>
                <a:ext cx="2118978" cy="585288"/>
              </a:xfrm>
              <a:prstGeom prst="rect">
                <a:avLst/>
              </a:prstGeom>
              <a:blipFill>
                <a:blip r:embed="rId8"/>
                <a:stretch>
                  <a:fillRect r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632960" y="4405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75441"/>
              </p:ext>
            </p:extLst>
          </p:nvPr>
        </p:nvGraphicFramePr>
        <p:xfrm>
          <a:off x="3567049" y="3915308"/>
          <a:ext cx="950459" cy="36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Equation" r:id="rId9" imgW="787058" imgH="304668" progId="Equation.3">
                  <p:embed/>
                </p:oleObj>
              </mc:Choice>
              <mc:Fallback>
                <p:oleObj name="Equation" r:id="rId9" imgW="787058" imgH="30466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049" y="3915308"/>
                        <a:ext cx="950459" cy="3664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7">
            <a:extLst>
              <a:ext uri="{FF2B5EF4-FFF2-40B4-BE49-F238E27FC236}">
                <a16:creationId xmlns:a16="http://schemas.microsoft.com/office/drawing/2014/main" id="{C49C9D43-306C-49D9-84D8-A79A92C2807A}"/>
              </a:ext>
            </a:extLst>
          </p:cNvPr>
          <p:cNvSpPr txBox="1">
            <a:spLocks/>
          </p:cNvSpPr>
          <p:nvPr/>
        </p:nvSpPr>
        <p:spPr>
          <a:xfrm>
            <a:off x="4738488" y="4040526"/>
            <a:ext cx="4847471" cy="300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dirty="0"/>
              <a:t>ხარჯის (</a:t>
            </a:r>
            <a:r>
              <a:rPr lang="en-US" dirty="0"/>
              <a:t>cost</a:t>
            </a:r>
            <a:r>
              <a:rPr lang="ka-GE" dirty="0"/>
              <a:t>) კრიტერიუმის შემთხვევაში.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B3B693-6D41-4597-981B-50781322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6" y="276226"/>
            <a:ext cx="11143922" cy="1924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Sylfaen" panose="010A0502050306030303" pitchFamily="18" charset="0"/>
              </a:rPr>
              <a:t>გადაწყვეტილების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მიღების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შეწონილი</a:t>
            </a:r>
            <a:r>
              <a:rPr lang="en-US" b="1" dirty="0">
                <a:latin typeface="Sylfaen" panose="010A0502050306030303" pitchFamily="18" charset="0"/>
              </a:rPr>
              <a:t>,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ნორმალიზებული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მატრიცა</a:t>
            </a:r>
            <a:r>
              <a:rPr lang="en-US" dirty="0">
                <a:latin typeface="Sylfaen" panose="010A0502050306030303" pitchFamily="18" charset="0"/>
              </a:rPr>
              <a:t> V</a:t>
            </a:r>
            <a:r>
              <a:rPr lang="ka-GE" dirty="0"/>
              <a:t> მიიღება </a:t>
            </a:r>
            <a:r>
              <a:rPr lang="en-US" dirty="0" err="1">
                <a:latin typeface="Sylfaen" panose="010A0502050306030303" pitchFamily="18" charset="0"/>
              </a:rPr>
              <a:t>გასაშუალოებული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წონების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გამრავლებით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ნორმალიზებულ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მატრიცზე</a:t>
            </a:r>
            <a:r>
              <a:rPr lang="en-US" dirty="0">
                <a:latin typeface="Sylfaen" panose="010A0502050306030303" pitchFamily="18" charset="0"/>
              </a:rPr>
              <a:t>.</a:t>
            </a:r>
            <a:br>
              <a:rPr lang="ka-GE" dirty="0"/>
            </a:br>
            <a:br>
              <a:rPr lang="en-US" dirty="0">
                <a:latin typeface="Sylfaen" panose="010A0502050306030303" pitchFamily="18" charset="0"/>
              </a:rPr>
            </a:br>
            <a:r>
              <a:rPr lang="en-US" dirty="0" err="1">
                <a:latin typeface="Sylfaen" panose="010A0502050306030303" pitchFamily="18" charset="0"/>
              </a:rPr>
              <a:t>მეთოდ</a:t>
            </a:r>
            <a:r>
              <a:rPr lang="ka-GE" dirty="0"/>
              <a:t>ს განვიხილავთ </a:t>
            </a:r>
            <a:r>
              <a:rPr lang="en-US" dirty="0" err="1">
                <a:latin typeface="Sylfaen" panose="010A0502050306030303" pitchFamily="18" charset="0"/>
              </a:rPr>
              <a:t>მაგალითზე</a:t>
            </a:r>
            <a:r>
              <a:rPr lang="ka-GE" dirty="0"/>
              <a:t>,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როდესაც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პოზიტიური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იდეალური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გადაწყვეტილება</a:t>
            </a:r>
            <a:r>
              <a:rPr lang="ka-GE" dirty="0"/>
              <a:t> (</a:t>
            </a:r>
            <a:r>
              <a:rPr lang="en-US" dirty="0">
                <a:latin typeface="Sylfaen" panose="010A0502050306030303" pitchFamily="18" charset="0"/>
              </a:rPr>
              <a:t>A* </a:t>
            </a:r>
            <a:r>
              <a:rPr lang="ka-GE" dirty="0"/>
              <a:t>)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არის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სამკუთხა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რიცხვი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მნიშვნელობით</a:t>
            </a:r>
            <a:r>
              <a:rPr lang="en-US" dirty="0">
                <a:latin typeface="Sylfaen" panose="010A0502050306030303" pitchFamily="18" charset="0"/>
              </a:rPr>
              <a:t> (1,1,1) </a:t>
            </a:r>
            <a:r>
              <a:rPr lang="en-US" dirty="0" err="1">
                <a:latin typeface="Sylfaen" panose="010A0502050306030303" pitchFamily="18" charset="0"/>
              </a:rPr>
              <a:t>ხოლო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ნეგატიური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იდეალური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გადაწყვეტილება</a:t>
            </a:r>
            <a:r>
              <a:rPr lang="ka-GE" dirty="0"/>
              <a:t> (</a:t>
            </a:r>
            <a:r>
              <a:rPr lang="en-US" dirty="0">
                <a:latin typeface="Sylfaen" panose="010A0502050306030303" pitchFamily="18" charset="0"/>
              </a:rPr>
              <a:t>A</a:t>
            </a:r>
            <a:r>
              <a:rPr lang="ka-GE" baseline="30000" dirty="0"/>
              <a:t>-</a:t>
            </a:r>
            <a:r>
              <a:rPr lang="ka-GE" dirty="0"/>
              <a:t>)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არის</a:t>
            </a:r>
            <a:r>
              <a:rPr lang="en-US" dirty="0">
                <a:latin typeface="Sylfaen" panose="010A0502050306030303" pitchFamily="18" charset="0"/>
              </a:rPr>
              <a:t> (0,0,0).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4701" y="2941446"/>
                <a:ext cx="4914899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=1,2,…,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1" y="2941446"/>
                <a:ext cx="4914899" cy="879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71549" y="2558534"/>
            <a:ext cx="1041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Sylfaen" panose="010A0502050306030303" pitchFamily="18" charset="0"/>
              </a:rPr>
              <a:t>თითოეული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ალტერნატივისათვის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მანძილი</a:t>
            </a:r>
            <a:r>
              <a:rPr lang="en-US" dirty="0">
                <a:latin typeface="Sylfaen" panose="010A0502050306030303" pitchFamily="18" charset="0"/>
              </a:rPr>
              <a:t> FPIS </a:t>
            </a:r>
            <a:r>
              <a:rPr lang="en-US" dirty="0" err="1">
                <a:latin typeface="Sylfaen" panose="010A0502050306030303" pitchFamily="18" charset="0"/>
              </a:rPr>
              <a:t>მდე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დაითვლება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შემდეგი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ფორმულით</a:t>
            </a:r>
            <a:r>
              <a:rPr lang="en-US" dirty="0">
                <a:latin typeface="Sylfaen" panose="010A0502050306030303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7324" y="3834882"/>
            <a:ext cx="9591675" cy="51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თითოეული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ალტერნატივისათვის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მანძილი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FNIS </a:t>
            </a: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მდე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დაითვლება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შემდეგი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ფორმულით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AcadNusx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39789" y="4484497"/>
                <a:ext cx="3664721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=1,2,…,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89" y="4484497"/>
                <a:ext cx="3664721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598" y="5495153"/>
                <a:ext cx="9925051" cy="467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სადაც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ka-G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ka-G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ka-G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ka-GE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არის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ორ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ფაზი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სამკუთხა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რიცხვს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შორის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მანძილის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გამოსათვლელი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ფორმულა</a:t>
                </a:r>
                <a:r>
                  <a:rPr lang="en-US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8" y="5495153"/>
                <a:ext cx="9925051" cy="467436"/>
              </a:xfrm>
              <a:prstGeom prst="rect">
                <a:avLst/>
              </a:prstGeom>
              <a:blipFill>
                <a:blip r:embed="rId4"/>
                <a:stretch>
                  <a:fillRect l="-491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92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16A29-9A30-4C6F-BA30-0ABCB4C5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283779"/>
            <a:ext cx="10547131" cy="6416566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სიახლოვის</a:t>
            </a:r>
            <a:r>
              <a:rPr lang="en-US" b="1" dirty="0"/>
              <a:t> </a:t>
            </a:r>
            <a:r>
              <a:rPr lang="en-US" b="1" dirty="0" err="1"/>
              <a:t>კოეფიციენტი</a:t>
            </a:r>
            <a:r>
              <a:rPr lang="en-US" b="1" dirty="0"/>
              <a:t> </a:t>
            </a:r>
            <a:r>
              <a:rPr lang="en-US" b="1" dirty="0" err="1"/>
              <a:t>CC</a:t>
            </a:r>
            <a:r>
              <a:rPr lang="en-US" b="1" baseline="-25000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თითოეული</a:t>
            </a:r>
            <a:r>
              <a:rPr lang="en-US" b="1" dirty="0"/>
              <a:t> </a:t>
            </a:r>
            <a:r>
              <a:rPr lang="en-US" b="1" dirty="0" err="1"/>
              <a:t>ალტერნატივისათვის</a:t>
            </a:r>
            <a:r>
              <a:rPr lang="en-US" b="1" dirty="0"/>
              <a:t>  </a:t>
            </a:r>
            <a:r>
              <a:rPr lang="en-US" b="1" dirty="0" err="1"/>
              <a:t>წარმოადგენს</a:t>
            </a:r>
            <a:r>
              <a:rPr lang="en-US" b="1" dirty="0"/>
              <a:t> </a:t>
            </a:r>
            <a:r>
              <a:rPr lang="ka-GE" b="1" dirty="0"/>
              <a:t>მანძილს, </a:t>
            </a:r>
            <a:r>
              <a:rPr lang="en-US" b="1" dirty="0" err="1"/>
              <a:t>როგორც</a:t>
            </a:r>
            <a:r>
              <a:rPr lang="en-US" b="1" dirty="0"/>
              <a:t> </a:t>
            </a:r>
            <a:r>
              <a:rPr lang="en-US" b="1" dirty="0" err="1"/>
              <a:t>პოზიტიურ</a:t>
            </a:r>
            <a:r>
              <a:rPr lang="en-US" b="1" dirty="0"/>
              <a:t> </a:t>
            </a:r>
            <a:r>
              <a:rPr lang="en-US" b="1" dirty="0" err="1"/>
              <a:t>იდეალურ</a:t>
            </a:r>
            <a:r>
              <a:rPr lang="en-US" b="1" dirty="0"/>
              <a:t> </a:t>
            </a:r>
            <a:r>
              <a:rPr lang="en-US" b="1" dirty="0" err="1"/>
              <a:t>გადაწყვეტილებ</a:t>
            </a:r>
            <a:r>
              <a:rPr lang="ka-GE" b="1" dirty="0"/>
              <a:t>იდან</a:t>
            </a:r>
            <a:r>
              <a:rPr lang="en-US" b="1" dirty="0"/>
              <a:t>ნ (A*), </a:t>
            </a:r>
            <a:r>
              <a:rPr lang="ka-GE" b="1" dirty="0"/>
              <a:t>ამავდროულად</a:t>
            </a:r>
            <a:r>
              <a:rPr lang="en-US" b="1" dirty="0"/>
              <a:t> </a:t>
            </a:r>
            <a:r>
              <a:rPr lang="en-US" b="1" dirty="0" err="1"/>
              <a:t>პოზიტიურ</a:t>
            </a:r>
            <a:r>
              <a:rPr lang="en-US" b="1" dirty="0"/>
              <a:t> </a:t>
            </a:r>
            <a:r>
              <a:rPr lang="en-US" b="1" dirty="0" err="1"/>
              <a:t>იდეალურ</a:t>
            </a:r>
            <a:r>
              <a:rPr lang="en-US" b="1" dirty="0"/>
              <a:t> </a:t>
            </a:r>
            <a:r>
              <a:rPr lang="en-US" b="1" dirty="0" err="1"/>
              <a:t>გადაწყვეტილებ</a:t>
            </a:r>
            <a:r>
              <a:rPr lang="ka-GE" b="1" dirty="0"/>
              <a:t>იდან</a:t>
            </a:r>
            <a:r>
              <a:rPr lang="en-US" b="1" dirty="0"/>
              <a:t> (A</a:t>
            </a:r>
            <a:r>
              <a:rPr lang="ka-GE" b="1" baseline="30000" dirty="0"/>
              <a:t>-</a:t>
            </a:r>
            <a:r>
              <a:rPr lang="en-US" b="1" dirty="0"/>
              <a:t>).</a:t>
            </a:r>
            <a:endParaRPr lang="ka-GE" b="1" dirty="0"/>
          </a:p>
          <a:p>
            <a:pPr marL="0" indent="0" algn="ctr">
              <a:buNone/>
            </a:pPr>
            <a:r>
              <a:rPr lang="en-US" sz="1800" dirty="0" err="1"/>
              <a:t>თითოეული</a:t>
            </a:r>
            <a:r>
              <a:rPr lang="en-US" sz="1800" dirty="0"/>
              <a:t> </a:t>
            </a:r>
            <a:r>
              <a:rPr lang="en-US" sz="1800" dirty="0" err="1"/>
              <a:t>ალტერნატივისათვის</a:t>
            </a:r>
            <a:r>
              <a:rPr lang="en-US" sz="1800" dirty="0"/>
              <a:t> </a:t>
            </a:r>
            <a:r>
              <a:rPr lang="en-US" sz="1800" dirty="0" err="1"/>
              <a:t>სიახლოვის</a:t>
            </a:r>
            <a:r>
              <a:rPr lang="en-US" sz="1800" dirty="0"/>
              <a:t> </a:t>
            </a:r>
            <a:r>
              <a:rPr lang="en-US" sz="1800" dirty="0" err="1"/>
              <a:t>კოეფიციენტი</a:t>
            </a:r>
            <a:r>
              <a:rPr lang="en-US" sz="1800" dirty="0"/>
              <a:t> </a:t>
            </a:r>
            <a:r>
              <a:rPr lang="en-US" sz="1800" dirty="0" err="1"/>
              <a:t>გამოითვლება</a:t>
            </a:r>
            <a:r>
              <a:rPr lang="en-US" sz="1800" dirty="0"/>
              <a:t> </a:t>
            </a:r>
            <a:r>
              <a:rPr lang="en-US" sz="1800" dirty="0" err="1"/>
              <a:t>შემდეგნაირად</a:t>
            </a:r>
            <a:r>
              <a:rPr lang="en-US" sz="1800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67100" y="2819399"/>
                <a:ext cx="5257800" cy="747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2819399"/>
                <a:ext cx="5257800" cy="7474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19352" y="4096688"/>
            <a:ext cx="9824873" cy="129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ალტერნატივა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ყველაზე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მაღალი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სიახლოვის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კოეფიციენტით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წარმოადგენს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საუკეთესო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არჩევანს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და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იგი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ყველაზე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ახლოს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არის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პოზიტიურ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იდეალურ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გადაწყვეტილებასთან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და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ამავე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დროს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ყველაზე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შორს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ნეგატიურ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იდეალურ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გადაწყვეტილებასთან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effectLst/>
              <a:latin typeface="AcadNusx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3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27" y="514351"/>
            <a:ext cx="9905998" cy="1394680"/>
          </a:xfrm>
        </p:spPr>
        <p:txBody>
          <a:bodyPr>
            <a:noAutofit/>
          </a:bodyPr>
          <a:lstStyle/>
          <a:p>
            <a:pPr lvl="0" algn="ctr"/>
            <a:r>
              <a:rPr lang="ka-GE" sz="2500" dirty="0"/>
              <a:t>Fuzzy TOPSIS მოდელებზე დაფუზნებული  FTB-DSS მრავალკრიტერიალური გადაწყვეტილების მიღების მხარდამჭერი ინტელექტუალური სისტემა 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1109478" y="2423381"/>
            <a:ext cx="100870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200" dirty="0">
                <a:latin typeface="Sylfaen" panose="010A0502050306030303" pitchFamily="18" charset="0"/>
              </a:rPr>
              <a:t>გადაწყვეტილების მიღების მხარდამჭერი გარემო მრავალალტერნატიულ და მრავალკრიტერიალურ ამოცანის ამოხსნის შემთხვევაში.</a:t>
            </a:r>
            <a:endParaRPr lang="en-US" sz="2200" dirty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ylfaen" panose="010A0502050306030303" pitchFamily="18" charset="0"/>
              </a:rPr>
              <a:t>Web </a:t>
            </a:r>
            <a:r>
              <a:rPr lang="ka-GE" sz="2200" dirty="0">
                <a:latin typeface="Sylfaen" panose="010A0502050306030303" pitchFamily="18" charset="0"/>
              </a:rPr>
              <a:t>ორიენტირებულობა.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200" dirty="0">
                <a:latin typeface="Sylfaen" panose="010A0502050306030303" pitchFamily="18" charset="0"/>
              </a:rPr>
              <a:t>მომხმარებელთა უფლებების ლოგიკური დნეები (</a:t>
            </a:r>
            <a:r>
              <a:rPr lang="en-US" sz="2200" dirty="0">
                <a:latin typeface="Sylfaen" panose="010A0502050306030303" pitchFamily="18" charset="0"/>
              </a:rPr>
              <a:t>Role</a:t>
            </a:r>
            <a:r>
              <a:rPr lang="ka-GE" sz="2200" dirty="0">
                <a:latin typeface="Sylfaen" panose="010A0502050306030303" pitchFamily="18" charset="0"/>
              </a:rPr>
              <a:t>)</a:t>
            </a:r>
            <a:r>
              <a:rPr lang="en-US" sz="2200" dirty="0">
                <a:latin typeface="Sylfaen" panose="010A050205030603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200" dirty="0">
                <a:latin typeface="Sylfaen" panose="010A0502050306030303" pitchFamily="18" charset="0"/>
              </a:rPr>
              <a:t>ექსპერტული ალგორითმის რეალიზება მოქნილი მართვის სისტემების საშუალებით (ექსპერტსა და ამოცანებს შორის).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200" dirty="0">
                <a:latin typeface="Sylfaen" panose="010A0502050306030303" pitchFamily="18" charset="0"/>
              </a:rPr>
              <a:t>სისტემის მოდულურობა და თითოეული მოდულის განვითარება ქვემოდულების სახით.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200" dirty="0">
                <a:latin typeface="Sylfaen" panose="010A0502050306030303" pitchFamily="18" charset="0"/>
              </a:rPr>
              <a:t>შეტყობინებების მიწოდების მოქნილი ქვესისტემა.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208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5" y="300641"/>
            <a:ext cx="10140877" cy="566134"/>
          </a:xfrm>
        </p:spPr>
        <p:txBody>
          <a:bodyPr/>
          <a:lstStyle/>
          <a:p>
            <a:pPr marL="0" indent="0" algn="ctr">
              <a:buNone/>
            </a:pPr>
            <a:r>
              <a:rPr lang="ka-GE" dirty="0"/>
              <a:t>დომეინის მოდელი (</a:t>
            </a:r>
            <a:r>
              <a:rPr lang="en-US" dirty="0"/>
              <a:t>UML-</a:t>
            </a:r>
            <a:r>
              <a:rPr lang="ka-GE" dirty="0"/>
              <a:t>ის </a:t>
            </a:r>
            <a:r>
              <a:rPr lang="en-US" dirty="0"/>
              <a:t>CLASS DIAGRAM</a:t>
            </a:r>
            <a:r>
              <a:rPr lang="ka-GE" dirty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71" y="1085171"/>
            <a:ext cx="7388807" cy="53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978" y="843455"/>
            <a:ext cx="9905998" cy="1022713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tx1"/>
                </a:solidFill>
                <a:latin typeface="Sylfaen" panose="010A0502050306030303" pitchFamily="18" charset="0"/>
              </a:rPr>
              <a:t>სისტემის მომხმარებელთა ტიპები </a:t>
            </a:r>
            <a:endParaRPr lang="en-US" sz="3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978" y="2693378"/>
            <a:ext cx="6236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a-GE" sz="2400" cap="all" dirty="0">
                <a:latin typeface="Sylfaen" panose="010A0502050306030303" pitchFamily="18" charset="0"/>
                <a:ea typeface="+mj-ea"/>
                <a:cs typeface="+mj-cs"/>
              </a:rPr>
              <a:t>მომხმარებელი (</a:t>
            </a:r>
            <a:r>
              <a:rPr lang="en-US" sz="2400" cap="all" dirty="0">
                <a:latin typeface="Sylfaen" panose="010A0502050306030303" pitchFamily="18" charset="0"/>
                <a:ea typeface="+mj-ea"/>
                <a:cs typeface="+mj-cs"/>
              </a:rPr>
              <a:t>User</a:t>
            </a:r>
            <a:r>
              <a:rPr lang="ka-GE" sz="2400" cap="all" dirty="0">
                <a:latin typeface="Sylfaen" panose="010A0502050306030303" pitchFamily="18" charset="0"/>
                <a:ea typeface="+mj-ea"/>
                <a:cs typeface="+mj-cs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cap="all" dirty="0">
                <a:latin typeface="Sylfaen" panose="010A0502050306030303" pitchFamily="18" charset="0"/>
                <a:ea typeface="+mj-ea"/>
                <a:cs typeface="+mj-cs"/>
              </a:rPr>
              <a:t>ექსპერტი</a:t>
            </a:r>
            <a:r>
              <a:rPr lang="en-US" sz="2400" cap="all" dirty="0">
                <a:latin typeface="Sylfaen" panose="010A0502050306030303" pitchFamily="18" charset="0"/>
                <a:ea typeface="+mj-ea"/>
                <a:cs typeface="+mj-cs"/>
              </a:rPr>
              <a:t> (Expert)</a:t>
            </a:r>
            <a:endParaRPr lang="ka-GE" sz="2400" cap="all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ka-GE" sz="2400" cap="all" dirty="0">
                <a:latin typeface="Sylfaen" panose="010A0502050306030303" pitchFamily="18" charset="0"/>
                <a:ea typeface="+mj-ea"/>
                <a:cs typeface="+mj-cs"/>
              </a:rPr>
              <a:t>მოდერატორი</a:t>
            </a:r>
            <a:r>
              <a:rPr lang="en-US" sz="2400" cap="all" dirty="0">
                <a:latin typeface="Sylfaen" panose="010A0502050306030303" pitchFamily="18" charset="0"/>
                <a:ea typeface="+mj-ea"/>
                <a:cs typeface="+mj-cs"/>
              </a:rPr>
              <a:t> (Moderator)</a:t>
            </a:r>
            <a:endParaRPr lang="ka-GE" sz="2400" cap="all" dirty="0">
              <a:latin typeface="Sylfaen" panose="010A0502050306030303" pitchFamily="18" charset="0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ka-GE" sz="2400" cap="all" dirty="0">
                <a:latin typeface="Sylfaen" panose="010A0502050306030303" pitchFamily="18" charset="0"/>
                <a:ea typeface="+mj-ea"/>
                <a:cs typeface="+mj-cs"/>
              </a:rPr>
              <a:t>ადმინისტრატორი</a:t>
            </a:r>
            <a:r>
              <a:rPr lang="en-US" sz="2400" cap="all" dirty="0">
                <a:latin typeface="Sylfaen" panose="010A0502050306030303" pitchFamily="18" charset="0"/>
                <a:ea typeface="+mj-ea"/>
                <a:cs typeface="+mj-cs"/>
              </a:rPr>
              <a:t> (Administrator)</a:t>
            </a:r>
            <a:endParaRPr lang="ka-GE" sz="2400" cap="all" dirty="0">
              <a:latin typeface="Sylfaen" panose="010A0502050306030303" pitchFamily="18" charset="0"/>
              <a:ea typeface="+mj-ea"/>
              <a:cs typeface="+mj-cs"/>
            </a:endParaRPr>
          </a:p>
          <a:p>
            <a:endParaRPr lang="ka-GE" sz="2800" dirty="0"/>
          </a:p>
          <a:p>
            <a:pPr marL="342900" indent="-342900">
              <a:buFont typeface="+mj-lt"/>
              <a:buAutoNum type="arabicPeriod"/>
            </a:pPr>
            <a:endParaRPr lang="ka-GE" sz="24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28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7463" y="629288"/>
            <a:ext cx="9905998" cy="849674"/>
          </a:xfrm>
        </p:spPr>
        <p:txBody>
          <a:bodyPr>
            <a:noAutofit/>
          </a:bodyPr>
          <a:lstStyle/>
          <a:p>
            <a:pPr algn="ctr"/>
            <a:r>
              <a:rPr lang="en-US" sz="3000" i="1" dirty="0"/>
              <a:t>FTB-DSS </a:t>
            </a:r>
            <a:r>
              <a:rPr lang="ka-GE" sz="3000" i="1" dirty="0"/>
              <a:t>სისტემის პროგრამული ნაწილის მიმოხილვა:</a:t>
            </a:r>
            <a:endParaRPr lang="en-US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13" y="1884309"/>
            <a:ext cx="9995337" cy="4016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a-GE" dirty="0"/>
              <a:t>მომხმარებლის რეგისტრაცია და ავტორიზაცია</a:t>
            </a:r>
          </a:p>
          <a:p>
            <a:pPr algn="ctr"/>
            <a:endParaRPr lang="ka-GE" dirty="0"/>
          </a:p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6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21" y="2803041"/>
            <a:ext cx="3943350" cy="24288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2803041"/>
            <a:ext cx="4248151" cy="3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73" y="1048789"/>
            <a:ext cx="11012416" cy="84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/>
              <a:t>სისტემის ადმინისტრირება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1" y="2260070"/>
            <a:ext cx="10125075" cy="3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707" y="363317"/>
            <a:ext cx="9905998" cy="836795"/>
          </a:xfrm>
        </p:spPr>
        <p:txBody>
          <a:bodyPr>
            <a:normAutofit/>
          </a:bodyPr>
          <a:lstStyle/>
          <a:p>
            <a:pPr algn="ctr"/>
            <a:r>
              <a:rPr lang="ka-GE" sz="4000" dirty="0"/>
              <a:t>სამკუთხა ფაზი-რიცხვი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478" y="1200113"/>
            <a:ext cx="10322456" cy="2065020"/>
          </a:xfrm>
        </p:spPr>
        <p:txBody>
          <a:bodyPr>
            <a:normAutofit/>
          </a:bodyPr>
          <a:lstStyle/>
          <a:p>
            <a:r>
              <a:rPr lang="ka-GE" b="1" dirty="0"/>
              <a:t>სამკუთხა ფაზი–რიცხვი.</a:t>
            </a:r>
            <a:r>
              <a:rPr lang="ka-GE" dirty="0"/>
              <a:t> სამკუთხა ფაზი–რიცხვს (სფრ) დავარქმევთ ისეთ ნორმალურ ფაზი–რიცხვს, რომელის მიკუთვნების ფუნქცია შეიძლება იქნას მოცემული როგორც სამკუთხა ფუნქცია fΔ, იგი წარმოადგენს ნებისმიერ x რიცხვს X -დან ნამდვილ რიცხვში [0,1] შუალედში.</a:t>
            </a:r>
            <a:endParaRPr lang="en-US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7D79C533-5D6F-42A2-8F53-5E17206361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07" y="3566035"/>
            <a:ext cx="3375660" cy="2065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5C31CE-6C0B-4081-94F9-DFBF0EC56A6D}"/>
                  </a:ext>
                </a:extLst>
              </p:cNvPr>
              <p:cNvSpPr/>
              <p:nvPr/>
            </p:nvSpPr>
            <p:spPr>
              <a:xfrm>
                <a:off x="2117835" y="5931958"/>
                <a:ext cx="80666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a-GE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სამკუთხა ფაზი რიცხვი შეგვიძლია ჩავწეროთ შემდეგნაირად: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5C31CE-6C0B-4081-94F9-DFBF0EC56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835" y="5931958"/>
                <a:ext cx="8066690" cy="369332"/>
              </a:xfrm>
              <a:prstGeom prst="rect">
                <a:avLst/>
              </a:prstGeom>
              <a:blipFill>
                <a:blip r:embed="rId4"/>
                <a:stretch>
                  <a:fillRect l="-60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75335" y="3742958"/>
                <a:ext cx="3810722" cy="1711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0,  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  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35" y="3742958"/>
                <a:ext cx="3810722" cy="1711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7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1273-74E3-438E-AA10-024995EB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91" y="689318"/>
            <a:ext cx="10753725" cy="900331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როლის გააქტიურების შემდეგ ექპსერტთან ელ.ფოსტაზე მისული შეტყობინება.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82CA3-B1B6-4E5F-8D48-A72293CA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02" y="1990724"/>
            <a:ext cx="9142142" cy="38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3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462" y="750871"/>
            <a:ext cx="8406234" cy="56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/>
              <a:t>მთავარი გვერდი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1533160"/>
            <a:ext cx="102953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463" y="1608083"/>
            <a:ext cx="7633877" cy="58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/>
              <a:t>ამოცანის რეგისტრაციის გვერდი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64" y="2462213"/>
            <a:ext cx="10309662" cy="28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853" y="1162248"/>
            <a:ext cx="4649783" cy="688975"/>
          </a:xfrm>
        </p:spPr>
        <p:txBody>
          <a:bodyPr>
            <a:normAutofit/>
          </a:bodyPr>
          <a:lstStyle/>
          <a:p>
            <a:r>
              <a:rPr lang="ka-GE" dirty="0"/>
              <a:t>ალტერნატივების  ფორმირება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6740" y="1443831"/>
            <a:ext cx="4646602" cy="562522"/>
          </a:xfrm>
        </p:spPr>
        <p:txBody>
          <a:bodyPr/>
          <a:lstStyle/>
          <a:p>
            <a:pPr lvl="0"/>
            <a:r>
              <a:rPr lang="ka-GE" dirty="0"/>
              <a:t>კრიტერიუმების ფორმირება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233612"/>
            <a:ext cx="3381375" cy="3762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56" y="2224086"/>
            <a:ext cx="6219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2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19" y="831077"/>
            <a:ext cx="11012416" cy="55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/>
              <a:t>კრიტერიუმების წონებისთვის ლინგვისტური ტერმების ფორმირება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9" y="1891729"/>
            <a:ext cx="106870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7" y="855721"/>
            <a:ext cx="9205886" cy="6357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ka-GE" sz="2000" dirty="0"/>
              <a:t>ალტერნატივების რეიტინგებისთვის ლენგვისტური ტერმების ფორმირება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714273"/>
            <a:ext cx="106394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5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962" y="873477"/>
            <a:ext cx="7403719" cy="4848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ka-GE" sz="2000"/>
              <a:t>მოდერატორის მიერ ექსპერტებთან ამოცანის გაგზავნა</a:t>
            </a:r>
          </a:p>
          <a:p>
            <a:pPr marL="0" lvl="0" indent="0">
              <a:buNone/>
            </a:pP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442736"/>
            <a:ext cx="9129712" cy="48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3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89" y="864600"/>
            <a:ext cx="9998320" cy="54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/>
              <a:t>ექსპერტთან ელექტრონულ ფოსტაზე მოსული მოწვევა ამოცანის შეფასების შესახებ: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4A685-02BF-4FC0-9020-DAD3859F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63" y="1754867"/>
            <a:ext cx="8200571" cy="43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46" y="751547"/>
            <a:ext cx="9885166" cy="91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/>
              <a:t>სისტემის მთავარი გვერდი ექსპერტის ჭრილში. მას უჩანს მხოლოდ იმ ამოცანების ჩამონათვალი, რომელიც გაეგზავნა მოდერატორის მიერ.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9" y="1961922"/>
            <a:ext cx="9743123" cy="32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3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2212" y="354635"/>
            <a:ext cx="11012416" cy="577520"/>
          </a:xfrm>
        </p:spPr>
        <p:txBody>
          <a:bodyPr>
            <a:normAutofit/>
          </a:bodyPr>
          <a:lstStyle/>
          <a:p>
            <a:r>
              <a:rPr lang="ka-GE" sz="2500" b="1" i="1" dirty="0"/>
              <a:t>შეფასების გვერდი:</a:t>
            </a:r>
            <a:endParaRPr lang="en-US" sz="25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6" y="1088536"/>
            <a:ext cx="4467224" cy="449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i="1" dirty="0"/>
              <a:t>შეფასების გვერდზე ექსპერტს შეუძლია თითოეული კრიტერიუმის შეფასება წონით და თითოეული ალტერნატივის შეფასება რეიტინგით - კრიტერიუმების მიხედვით.</a:t>
            </a:r>
          </a:p>
          <a:p>
            <a:r>
              <a:rPr lang="ka-GE" sz="2000" i="1" dirty="0"/>
              <a:t>იმისათვის რომ ამოიხსნას ამოცანა საჭიროა იგი შეფასებული იყოს ერთი ექსპერტის მიერ მაინც.</a:t>
            </a:r>
          </a:p>
          <a:p>
            <a:r>
              <a:rPr lang="ka-GE" sz="2000" i="1" dirty="0"/>
              <a:t>ამოცანის შედეგის სიზუსტე დამოკიდებულია ექსპერტების რაოდენობასა და კვალიფიკაციაზე.</a:t>
            </a:r>
            <a:endParaRPr lang="en-US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449" y="354635"/>
            <a:ext cx="6830674" cy="56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40633" y="317677"/>
            <a:ext cx="9905998" cy="811037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>
                <a:latin typeface="Sylfaen" panose="010A0502050306030303" pitchFamily="18" charset="0"/>
              </a:rPr>
              <a:t>მრავალკრიტერიალური</a:t>
            </a:r>
            <a:r>
              <a:rPr lang="en-US" sz="3000" dirty="0">
                <a:latin typeface="Sylfaen" panose="010A0502050306030303" pitchFamily="18" charset="0"/>
              </a:rPr>
              <a:t> </a:t>
            </a:r>
            <a:r>
              <a:rPr lang="en-US" sz="3000" dirty="0" err="1">
                <a:latin typeface="Sylfaen" panose="010A0502050306030303" pitchFamily="18" charset="0"/>
              </a:rPr>
              <a:t>გადაწყვეტილების</a:t>
            </a:r>
            <a:r>
              <a:rPr lang="en-US" sz="3000" dirty="0">
                <a:latin typeface="Sylfaen" panose="010A0502050306030303" pitchFamily="18" charset="0"/>
              </a:rPr>
              <a:t> </a:t>
            </a:r>
            <a:r>
              <a:rPr lang="en-US" sz="3000" dirty="0" err="1">
                <a:latin typeface="Sylfaen" panose="010A0502050306030303" pitchFamily="18" charset="0"/>
              </a:rPr>
              <a:t>მიღებ</a:t>
            </a:r>
            <a:r>
              <a:rPr lang="ka-GE" sz="3000" dirty="0">
                <a:latin typeface="Sylfaen" panose="010A0502050306030303" pitchFamily="18" charset="0"/>
              </a:rPr>
              <a:t>ა</a:t>
            </a:r>
            <a:r>
              <a:rPr lang="en-US" sz="3000" dirty="0">
                <a:latin typeface="Sylfaen" panose="010A0502050306030303" pitchFamily="18" charset="0"/>
              </a:rPr>
              <a:t> (MCDM - Multiple Criteria Decision Making</a:t>
            </a:r>
            <a:r>
              <a:rPr lang="ka-GE" sz="3000" dirty="0">
                <a:latin typeface="Sylfaen" panose="010A0502050306030303" pitchFamily="18" charset="0"/>
              </a:rPr>
              <a:t>)</a:t>
            </a:r>
            <a:endParaRPr lang="en-US" sz="30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83317"/>
            <a:ext cx="10104436" cy="2625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მრავალკრიტერიალური</a:t>
            </a:r>
            <a:r>
              <a:rPr lang="en-US" sz="2200" dirty="0"/>
              <a:t> </a:t>
            </a:r>
            <a:r>
              <a:rPr lang="en-US" sz="2200" dirty="0" err="1"/>
              <a:t>გადაწყვეტილების</a:t>
            </a:r>
            <a:r>
              <a:rPr lang="en-US" sz="2200" dirty="0"/>
              <a:t> </a:t>
            </a:r>
            <a:r>
              <a:rPr lang="en-US" sz="2200" dirty="0" err="1"/>
              <a:t>მიღება</a:t>
            </a:r>
            <a:r>
              <a:rPr lang="en-US" sz="2200" dirty="0"/>
              <a:t>, </a:t>
            </a:r>
            <a:r>
              <a:rPr lang="en-US" sz="2200" dirty="0" err="1"/>
              <a:t>არის</a:t>
            </a:r>
            <a:r>
              <a:rPr lang="en-US" sz="2200" dirty="0"/>
              <a:t> </a:t>
            </a:r>
            <a:r>
              <a:rPr lang="en-US" sz="2200" dirty="0" err="1"/>
              <a:t>ყოველდღიური</a:t>
            </a:r>
            <a:r>
              <a:rPr lang="en-US" sz="2200" dirty="0"/>
              <a:t> </a:t>
            </a:r>
            <a:r>
              <a:rPr lang="ka-GE" sz="2200" dirty="0"/>
              <a:t> და ურთულესი </a:t>
            </a:r>
            <a:r>
              <a:rPr lang="en-US" sz="2200" dirty="0" err="1"/>
              <a:t>ამოცანა</a:t>
            </a:r>
            <a:r>
              <a:rPr lang="en-US" sz="2200" dirty="0"/>
              <a:t> </a:t>
            </a:r>
            <a:r>
              <a:rPr lang="en-US" sz="2200" dirty="0" err="1"/>
              <a:t>ადამიანის</a:t>
            </a:r>
            <a:r>
              <a:rPr lang="en-US" sz="2200" dirty="0"/>
              <a:t> </a:t>
            </a:r>
            <a:r>
              <a:rPr lang="en-US" sz="2200" dirty="0" err="1"/>
              <a:t>საქმიანობაში</a:t>
            </a:r>
            <a:r>
              <a:rPr lang="en-US" sz="2200" dirty="0"/>
              <a:t>.</a:t>
            </a:r>
            <a:endParaRPr lang="ka-GE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მსგავს</a:t>
            </a:r>
            <a:r>
              <a:rPr lang="en-US" sz="2200" dirty="0"/>
              <a:t> </a:t>
            </a:r>
            <a:r>
              <a:rPr lang="en-US" sz="2200" dirty="0" err="1"/>
              <a:t>ამოცანების</a:t>
            </a:r>
            <a:r>
              <a:rPr lang="en-US" sz="2200" dirty="0"/>
              <a:t> </a:t>
            </a:r>
            <a:r>
              <a:rPr lang="en-US" sz="2200" dirty="0" err="1"/>
              <a:t>გადაწყვეტის</a:t>
            </a:r>
            <a:r>
              <a:rPr lang="en-US" sz="2200" dirty="0"/>
              <a:t> </a:t>
            </a:r>
            <a:r>
              <a:rPr lang="en-US" sz="2200" dirty="0" err="1"/>
              <a:t>დროს</a:t>
            </a:r>
            <a:r>
              <a:rPr lang="en-US" sz="2200" dirty="0"/>
              <a:t> </a:t>
            </a:r>
            <a:r>
              <a:rPr lang="en-US" sz="2200" dirty="0" err="1"/>
              <a:t>მრავალი</a:t>
            </a:r>
            <a:r>
              <a:rPr lang="en-US" sz="2200" dirty="0"/>
              <a:t> </a:t>
            </a:r>
            <a:r>
              <a:rPr lang="en-US" sz="2200" dirty="0" err="1"/>
              <a:t>ურთიერთსაწინააღმდეგო</a:t>
            </a:r>
            <a:r>
              <a:rPr lang="en-US" sz="2200" dirty="0"/>
              <a:t> </a:t>
            </a:r>
            <a:r>
              <a:rPr lang="en-US" sz="2200" dirty="0" err="1"/>
              <a:t>კრიტერიუმის</a:t>
            </a:r>
            <a:r>
              <a:rPr lang="en-US" sz="2200" dirty="0"/>
              <a:t> </a:t>
            </a:r>
            <a:r>
              <a:rPr lang="en-US" sz="2200" dirty="0" err="1"/>
              <a:t>გათვალისწინება</a:t>
            </a:r>
            <a:r>
              <a:rPr lang="en-US" sz="2200" dirty="0"/>
              <a:t> </a:t>
            </a:r>
            <a:r>
              <a:rPr lang="en-US" sz="2200" dirty="0" err="1"/>
              <a:t>უწევს</a:t>
            </a:r>
            <a:r>
              <a:rPr lang="en-US" sz="2200" dirty="0"/>
              <a:t> </a:t>
            </a:r>
            <a:r>
              <a:rPr lang="en-US" sz="2200" dirty="0" err="1"/>
              <a:t>შემფასებელს</a:t>
            </a:r>
            <a:r>
              <a:rPr lang="en-US" sz="2200" dirty="0"/>
              <a:t>. </a:t>
            </a:r>
            <a:endParaRPr lang="ka-GE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200" dirty="0"/>
              <a:t>კრიტერიუმებისა და ალტერნატივების ზრდასთან ერთად რთულდება პრობლემის გადაჭრის პროცესი.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ka-GE" sz="2200" dirty="0"/>
              <a:t>	</a:t>
            </a:r>
            <a:r>
              <a:rPr lang="en-US" sz="2200" dirty="0"/>
              <a:t> </a:t>
            </a:r>
            <a:r>
              <a:rPr lang="ka-GE" sz="2200" dirty="0"/>
              <a:t>	</a:t>
            </a:r>
            <a:endParaRPr lang="en-US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73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2062393"/>
            <a:ext cx="10942320" cy="2975499"/>
          </a:xfrm>
        </p:spPr>
        <p:txBody>
          <a:bodyPr>
            <a:normAutofit/>
          </a:bodyPr>
          <a:lstStyle/>
          <a:p>
            <a:pPr algn="ctr"/>
            <a:r>
              <a:rPr lang="ka-GE" b="1" dirty="0"/>
              <a:t>სისტემის სამკუთხა მოდელი იყოფა ორ ქვე მოდულად:</a:t>
            </a:r>
          </a:p>
          <a:p>
            <a:endParaRPr lang="ka-GE" b="1" i="1" dirty="0"/>
          </a:p>
          <a:p>
            <a:pPr marL="0" indent="0">
              <a:buNone/>
            </a:pPr>
            <a:r>
              <a:rPr lang="ka-GE" i="1" dirty="0"/>
              <a:t> 1) გასაშუალოების ფორმულა საშუალო არითმეტიკულის გამოყენებით.</a:t>
            </a:r>
          </a:p>
          <a:p>
            <a:pPr marL="0" indent="0">
              <a:buNone/>
            </a:pPr>
            <a:endParaRPr lang="ka-GE" i="1" dirty="0"/>
          </a:p>
          <a:p>
            <a:pPr marL="0" indent="0">
              <a:buNone/>
            </a:pPr>
            <a:r>
              <a:rPr lang="ka-GE" i="1" dirty="0"/>
              <a:t> 2) გასაშუალოებს ფორმულა მინიმუმ-მაქსიმუმის მეთოდით.</a:t>
            </a:r>
          </a:p>
          <a:p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652" y="1074338"/>
            <a:ext cx="10129837" cy="79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/>
              <a:t>ამოცანის ამოხსნა: თითოეული ამოცანის ამოხსნისას, მომხმარებელი ირჩევს კონკრეტულ მეთოდს, რომლის საშუალებითაც სურს პრობლემის გადაწყვეტა: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39644"/>
            <a:ext cx="10644187" cy="3732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484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9910" y="1355725"/>
            <a:ext cx="5281930" cy="29146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995035" y="1355725"/>
            <a:ext cx="5821680" cy="4756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2253" y="472559"/>
            <a:ext cx="96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i="1" dirty="0">
                <a:ea typeface="Calibri" panose="020F0502020204030204" pitchFamily="34" charset="0"/>
                <a:cs typeface="Times New Roman" panose="02020603050405020304" pitchFamily="18" charset="0"/>
              </a:rPr>
              <a:t>ამოცანის ამოხსნა (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საშუალო</a:t>
            </a:r>
            <a:r>
              <a:rPr lang="ka-G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არითმეტიკულის</a:t>
            </a:r>
            <a:r>
              <a:rPr lang="ka-G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მეთოდი)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18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253" y="472559"/>
            <a:ext cx="96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i="1" dirty="0">
                <a:ea typeface="Calibri" panose="020F0502020204030204" pitchFamily="34" charset="0"/>
                <a:cs typeface="Times New Roman" panose="02020603050405020304" pitchFamily="18" charset="0"/>
              </a:rPr>
              <a:t>ამოცანის ამოხსნა (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მინიმუმ-მაქსიმუმის მეთოდი)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371599"/>
            <a:ext cx="4857750" cy="31146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58827" y="1371599"/>
            <a:ext cx="586549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2253" y="472559"/>
            <a:ext cx="96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/>
              <a:t>გამომავალი რანჟირებების შედარება მეთოდების მიხედვით</a:t>
            </a:r>
            <a:endParaRPr lang="en-US" b="1" dirty="0"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9109" y="2083356"/>
            <a:ext cx="7762875" cy="90332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64834" y="4376859"/>
            <a:ext cx="7677150" cy="8482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9109" y="1407081"/>
            <a:ext cx="96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საშუალო არითმეტიკულის მეთოდი: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9109" y="3921207"/>
            <a:ext cx="96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მოინიმუმ-მაქსიმუმის მეთოდი: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02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605" y="786943"/>
            <a:ext cx="9905998" cy="849674"/>
          </a:xfrm>
        </p:spPr>
        <p:txBody>
          <a:bodyPr>
            <a:normAutofit/>
          </a:bodyPr>
          <a:lstStyle/>
          <a:p>
            <a:pPr algn="ctr"/>
            <a:r>
              <a:rPr lang="ka-GE" sz="3000" dirty="0">
                <a:solidFill>
                  <a:schemeClr val="tx1"/>
                </a:solidFill>
              </a:rPr>
              <a:t>სისტემის ტექნიკური მხარე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05" y="1396530"/>
            <a:ext cx="10527322" cy="270803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ASP.NET MVC</a:t>
            </a:r>
            <a:endParaRPr lang="ru-RU" dirty="0">
              <a:latin typeface="Sylfaen" panose="010A0502050306030303" pitchFamily="18" charset="0"/>
            </a:endParaRPr>
          </a:p>
          <a:p>
            <a:r>
              <a:rPr lang="ka-GE" dirty="0">
                <a:latin typeface="Sylfaen" panose="010A0502050306030303" pitchFamily="18" charset="0"/>
              </a:rPr>
              <a:t>დაპროგრამების ენა </a:t>
            </a:r>
            <a:r>
              <a:rPr lang="en-US" dirty="0">
                <a:latin typeface="Sylfaen" panose="010A0502050306030303" pitchFamily="18" charset="0"/>
              </a:rPr>
              <a:t>C#</a:t>
            </a:r>
          </a:p>
          <a:p>
            <a:pPr fontAlgn="base"/>
            <a:r>
              <a:rPr lang="en-US" dirty="0">
                <a:latin typeface="Sylfaen" panose="010A0502050306030303" pitchFamily="18" charset="0"/>
              </a:rPr>
              <a:t>Microsoft SQL Server 2014</a:t>
            </a:r>
          </a:p>
          <a:p>
            <a:pPr fontAlgn="base"/>
            <a:r>
              <a:rPr lang="en-US">
                <a:latin typeface="Sylfaen" panose="010A0502050306030303" pitchFamily="18" charset="0"/>
              </a:rPr>
              <a:t>Entity Framework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35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13" y="2133600"/>
            <a:ext cx="10939462" cy="1676400"/>
          </a:xfrm>
        </p:spPr>
        <p:txBody>
          <a:bodyPr/>
          <a:lstStyle/>
          <a:p>
            <a:pPr algn="ctr"/>
            <a:r>
              <a:rPr lang="ka-GE" sz="6000" dirty="0"/>
              <a:t>გმადლობთ ყურადღებისთვის</a:t>
            </a:r>
            <a:r>
              <a:rPr lang="ka-GE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714488"/>
            <a:ext cx="9905998" cy="10255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MCDM </a:t>
            </a:r>
            <a:r>
              <a:rPr lang="ka-GE" sz="3200" dirty="0"/>
              <a:t>ამოცანის ფორმულირება: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829074"/>
                <a:ext cx="10367416" cy="396212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ka-G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ka-GE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ka-G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ka-G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ka-G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ka-G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ka-GE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ka-G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ka-G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a-GE" dirty="0"/>
                  <a:t> ალტერნატივების სიმრავლე-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შესაძლო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ვარიანტები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რომლებიც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უნდა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შეფასდეს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საუკეთესოს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ამორჩევის</a:t>
                </a:r>
                <a:r>
                  <a:rPr lang="ka-G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dirty="0">
                    <a:ea typeface="Calibri" panose="020F0502020204030204" pitchFamily="34" charset="0"/>
                    <a:cs typeface="Sylfaen" panose="010A0502050306030303" pitchFamily="18" charset="0"/>
                  </a:rPr>
                  <a:t>მიზნით</a:t>
                </a:r>
              </a:p>
              <a:p>
                <a14:m>
                  <m:oMath xmlns:m="http://schemas.openxmlformats.org/officeDocument/2006/math">
                    <m:r>
                      <a:rPr lang="ka-G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ka-GE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ka-G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ka-G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ka-G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ka-G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ka-GE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ka-G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a-G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a-GE" dirty="0"/>
                  <a:t> კრიტერიუმების სიმრავლე- კრიტერიუმები ახასიათებენ ალტერნატივებს და მათი საშუალებით უნდა მოხდეს ალტერნატივების შეფასება. </a:t>
                </a:r>
              </a:p>
              <a:p>
                <a:pPr marL="0" indent="0" algn="ctr">
                  <a:buNone/>
                </a:pPr>
                <a:r>
                  <a:rPr lang="ka-GE" b="1" i="1" dirty="0"/>
                  <a:t>მრავალკრიტერიალური გადაწყვეტილების მიღების ამოცანის ამოხსნა გულისხმობს </a:t>
                </a:r>
                <a:r>
                  <a:rPr lang="ka-GE" b="1" i="1" dirty="0">
                    <a:ea typeface="Calibri" panose="020F0502020204030204" pitchFamily="34" charset="0"/>
                    <a:cs typeface="Sylfaen" panose="010A0502050306030303" pitchFamily="18" charset="0"/>
                  </a:rPr>
                  <a:t>შესაძლო</a:t>
                </a:r>
                <a:r>
                  <a:rPr lang="ka-GE" b="1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b="1" i="1" dirty="0">
                    <a:ea typeface="Calibri" panose="020F0502020204030204" pitchFamily="34" charset="0"/>
                    <a:cs typeface="Sylfaen" panose="010A0502050306030303" pitchFamily="18" charset="0"/>
                  </a:rPr>
                  <a:t>ვარიანტებიდან საუკეთესოს</a:t>
                </a:r>
                <a:r>
                  <a:rPr lang="ka-GE" b="1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b="1" i="1" dirty="0">
                    <a:ea typeface="Calibri" panose="020F0502020204030204" pitchFamily="34" charset="0"/>
                    <a:cs typeface="Sylfaen" panose="010A0502050306030303" pitchFamily="18" charset="0"/>
                  </a:rPr>
                  <a:t>ამორჩევას.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29074"/>
                <a:ext cx="10367416" cy="3962127"/>
              </a:xfrm>
              <a:blipFill>
                <a:blip r:embed="rId3"/>
                <a:stretch>
                  <a:fillRect l="-882" t="-2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77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492394"/>
            <a:ext cx="9905998" cy="81103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Sylfaen" panose="010A0502050306030303" pitchFamily="18" charset="0"/>
              </a:rPr>
              <a:t>Fuzzy TOPSIS </a:t>
            </a:r>
            <a:r>
              <a:rPr lang="ka-GE" sz="4000" dirty="0">
                <a:latin typeface="Sylfaen" panose="010A0502050306030303" pitchFamily="18" charset="0"/>
              </a:rPr>
              <a:t>მეთოდოლოგიის არსი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29555"/>
            <a:ext cx="9905999" cy="4813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Sylfaen" panose="010A0502050306030303" pitchFamily="18" charset="0"/>
              </a:rPr>
              <a:t>TOPSIS (The Technique for Order Preference by Similarity to the Ideal Solution) </a:t>
            </a:r>
            <a:r>
              <a:rPr lang="ka-GE" sz="2600" dirty="0">
                <a:latin typeface="Sylfaen" panose="010A0502050306030303" pitchFamily="18" charset="0"/>
              </a:rPr>
              <a:t>-მიდგომა </a:t>
            </a:r>
            <a:r>
              <a:rPr lang="en-US" sz="2600" dirty="0" err="1">
                <a:latin typeface="Sylfaen" panose="010A0502050306030303" pitchFamily="18" charset="0"/>
              </a:rPr>
              <a:t>ალტერნატივის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იდენტიფიცირებისთვის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რომელიც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ყველზე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ახლოსაა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პოზიტიურ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იდეალურ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გადაწყვეტასთან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ყველაზე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შორსაა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ნეგატიური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იდეალური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გადაწყვეტისაგან</a:t>
            </a:r>
            <a:r>
              <a:rPr lang="en-US" sz="2600" dirty="0">
                <a:latin typeface="Sylfaen" panose="010A050205030603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Sylfaen" panose="010A0502050306030303" pitchFamily="18" charset="0"/>
              </a:rPr>
              <a:t>Fuzzy </a:t>
            </a:r>
            <a:r>
              <a:rPr lang="en-US" sz="2600" dirty="0" err="1">
                <a:latin typeface="Sylfaen" panose="010A0502050306030303" pitchFamily="18" charset="0"/>
              </a:rPr>
              <a:t>Topsis</a:t>
            </a:r>
            <a:r>
              <a:rPr lang="en-US" sz="2600" dirty="0">
                <a:latin typeface="Sylfaen" panose="010A0502050306030303" pitchFamily="18" charset="0"/>
              </a:rPr>
              <a:t> -</a:t>
            </a:r>
            <a:r>
              <a:rPr lang="ka-GE" sz="2600" dirty="0"/>
              <a:t> ერთ-ერთი ეფექტური მეთოდი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ka-GE" sz="2600" dirty="0">
                <a:latin typeface="Sylfaen" panose="010A0502050306030303" pitchFamily="18" charset="0"/>
              </a:rPr>
              <a:t>არასრული ინფორმაციის არსებობისას, უზუსტობისა და განუზღვრელობის პირობებში</a:t>
            </a:r>
            <a:r>
              <a:rPr lang="en-US" sz="2600" dirty="0">
                <a:latin typeface="Sylfaen" panose="010A050205030603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Sylfaen" panose="010A0502050306030303" pitchFamily="18" charset="0"/>
              </a:rPr>
              <a:t>ლინგვისტური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ცვლადების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მნიშვნელობათა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გადაყვანა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არამკაფიო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რიცხვებში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რომლებიც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მიუთითებენ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ესა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თუ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ალტერნატივა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რა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მიკუთვნებით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შეესაბამება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შეფასების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კრიტერიუმებს</a:t>
            </a:r>
            <a:r>
              <a:rPr lang="en-US" sz="2600" dirty="0">
                <a:latin typeface="Sylfaen" panose="010A0502050306030303" pitchFamily="18" charset="0"/>
              </a:rPr>
              <a:t>.</a:t>
            </a:r>
          </a:p>
          <a:p>
            <a:pPr marL="0" indent="0">
              <a:buNone/>
            </a:pP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118553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9918"/>
            <a:ext cx="9905998" cy="811037"/>
          </a:xfrm>
        </p:spPr>
        <p:txBody>
          <a:bodyPr>
            <a:normAutofit/>
          </a:bodyPr>
          <a:lstStyle/>
          <a:p>
            <a:r>
              <a:rPr lang="ka-GE" sz="4000" dirty="0">
                <a:latin typeface="Sylfaen" panose="010A0502050306030303" pitchFamily="18" charset="0"/>
              </a:rPr>
              <a:t>ალგორითმი: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341120"/>
            <a:ext cx="10469879" cy="5181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ამოცანისათვის განისაზღვროს ალტერნატივებისა და მათი შესაფასებელი კრიტერიუმების სია. თითოეულ კრიტერიუმისათვის უნდა იქნას განსაზღვრული ტიპი (სარგებლიანობა (Benefit) ან ხარჯი (Cost)).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განისაზღვროს კრიტერიუმის წონებისა და ალტერნატივის რეიტინგის შესაბამისი ლინგვისტური ცვლადები შესაბამისი ტერმებით.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ამოცანაზე მომუშავე ექსპერტების მიერ მოხდეს კრიტერიუმის შეფასება წონებით და ალტერნატივების შეფასება რეიტინგებით  თითოეული კრიტერიუმის მიხედვით.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ექსპერტების შეფასებების საფუძველზე აიგოს აგრეგირებული გადაწყვეტილების ფაზი-მატრიცა;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განისაზღვროს ნორმალიზებული გადაწყვეტილების ფაზი-მატრიცა.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გამოითვალოს გადაწყვეტილების მიღების შეწონილი ფაზი-მატრიცა, რომლის მიღებაც მოხდება წონების ვექტორის გამრავლებით გადაწყვეტილების ნორმალიზებულ ფაზი-მატრიცაზე;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188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883920"/>
            <a:ext cx="10942320" cy="55778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განისაზღვროს ფაზი-პოზიტიური იდეალური გადაწყვეტილება (FPIS) და ფაზი- ნეგატიური იდეალური გადაწყვეტილება (FNIS).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თითოეული ალტერნატივისათვის გამოითვალოს მანძილები FPIS- დან და FNIS- დან.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დაითვალოს სიახლოვის კოეფიციენტი თითოეული ალტერნატივისათვის (</a:t>
            </a:r>
            <a:r>
              <a:rPr lang="en-US" dirty="0" err="1"/>
              <a:t>თითოეული</a:t>
            </a:r>
            <a:r>
              <a:rPr lang="en-US" dirty="0"/>
              <a:t> </a:t>
            </a:r>
            <a:r>
              <a:rPr lang="en-US" dirty="0" err="1"/>
              <a:t>ალტერნატივისათვის</a:t>
            </a:r>
            <a:r>
              <a:rPr lang="en-US" dirty="0"/>
              <a:t>  </a:t>
            </a:r>
            <a:r>
              <a:rPr lang="ka-GE" dirty="0"/>
              <a:t>სიახლოვის კოეფიციენტი </a:t>
            </a:r>
            <a:r>
              <a:rPr lang="en-US" dirty="0" err="1"/>
              <a:t>წარმოადგენს</a:t>
            </a:r>
            <a:r>
              <a:rPr lang="en-US" dirty="0"/>
              <a:t> </a:t>
            </a:r>
            <a:r>
              <a:rPr lang="en-US" dirty="0" err="1"/>
              <a:t>დისტანციას</a:t>
            </a:r>
            <a:r>
              <a:rPr lang="en-US" dirty="0"/>
              <a:t> </a:t>
            </a:r>
            <a:r>
              <a:rPr lang="en-US" dirty="0" err="1"/>
              <a:t>როგორც</a:t>
            </a:r>
            <a:r>
              <a:rPr lang="en-US" dirty="0"/>
              <a:t> </a:t>
            </a:r>
            <a:r>
              <a:rPr lang="en-US" dirty="0" err="1"/>
              <a:t>პოზიტიურ</a:t>
            </a:r>
            <a:r>
              <a:rPr lang="en-US" dirty="0"/>
              <a:t> </a:t>
            </a:r>
            <a:r>
              <a:rPr lang="en-US" dirty="0" err="1"/>
              <a:t>იდეალურ</a:t>
            </a:r>
            <a:r>
              <a:rPr lang="en-US" dirty="0"/>
              <a:t> </a:t>
            </a:r>
            <a:r>
              <a:rPr lang="en-US" dirty="0" err="1"/>
              <a:t>გადაწყვეტისგან</a:t>
            </a:r>
            <a:r>
              <a:rPr lang="en-US" dirty="0"/>
              <a:t>, </a:t>
            </a:r>
            <a:r>
              <a:rPr lang="ka-GE" dirty="0"/>
              <a:t>ამავდროულად ნეგატიურ</a:t>
            </a:r>
            <a:r>
              <a:rPr lang="en-US" dirty="0"/>
              <a:t> </a:t>
            </a:r>
            <a:r>
              <a:rPr lang="en-US" dirty="0" err="1"/>
              <a:t>იდეალურ</a:t>
            </a:r>
            <a:r>
              <a:rPr lang="en-US" dirty="0"/>
              <a:t> </a:t>
            </a:r>
            <a:r>
              <a:rPr lang="en-US" dirty="0" err="1"/>
              <a:t>გადაწყვეტი</a:t>
            </a:r>
            <a:r>
              <a:rPr lang="ka-GE" dirty="0"/>
              <a:t>სგან).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სიახლოვის კოეფიციენტებიდან გამომდინარე განისაზღვროს გამომავალი რანჟირება თითოეული ალტერნატივისათვის (</a:t>
            </a:r>
            <a:r>
              <a:rPr lang="en-US" dirty="0" err="1"/>
              <a:t>ალტერნატივა</a:t>
            </a:r>
            <a:r>
              <a:rPr lang="en-US" dirty="0"/>
              <a:t> </a:t>
            </a:r>
            <a:r>
              <a:rPr lang="en-US" dirty="0" err="1"/>
              <a:t>ყველაზე</a:t>
            </a:r>
            <a:r>
              <a:rPr lang="en-US" dirty="0"/>
              <a:t> </a:t>
            </a:r>
            <a:r>
              <a:rPr lang="en-US" dirty="0" err="1"/>
              <a:t>მაღალი</a:t>
            </a:r>
            <a:r>
              <a:rPr lang="en-US" dirty="0"/>
              <a:t> </a:t>
            </a:r>
            <a:r>
              <a:rPr lang="en-US" dirty="0" err="1"/>
              <a:t>სიახლოვის</a:t>
            </a:r>
            <a:r>
              <a:rPr lang="en-US" dirty="0"/>
              <a:t> </a:t>
            </a:r>
            <a:r>
              <a:rPr lang="en-US" dirty="0" err="1"/>
              <a:t>კოეფიციენტით</a:t>
            </a:r>
            <a:r>
              <a:rPr lang="en-US" dirty="0"/>
              <a:t> </a:t>
            </a:r>
            <a:r>
              <a:rPr lang="en-US" dirty="0" err="1"/>
              <a:t>წარმოადგენს</a:t>
            </a:r>
            <a:r>
              <a:rPr lang="en-US" dirty="0"/>
              <a:t> </a:t>
            </a:r>
            <a:r>
              <a:rPr lang="en-US" dirty="0" err="1"/>
              <a:t>საუკეთესო</a:t>
            </a:r>
            <a:r>
              <a:rPr lang="en-US" dirty="0"/>
              <a:t> </a:t>
            </a:r>
            <a:r>
              <a:rPr lang="en-US" dirty="0" err="1"/>
              <a:t>არჩევანს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იგი</a:t>
            </a:r>
            <a:r>
              <a:rPr lang="en-US" dirty="0"/>
              <a:t> </a:t>
            </a:r>
            <a:r>
              <a:rPr lang="en-US" dirty="0" err="1"/>
              <a:t>ყველაზე</a:t>
            </a:r>
            <a:r>
              <a:rPr lang="en-US" dirty="0"/>
              <a:t> </a:t>
            </a:r>
            <a:r>
              <a:rPr lang="en-US" dirty="0" err="1"/>
              <a:t>ახლოს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პოზიტიურ</a:t>
            </a:r>
            <a:r>
              <a:rPr lang="en-US" dirty="0"/>
              <a:t> </a:t>
            </a:r>
            <a:r>
              <a:rPr lang="en-US" dirty="0" err="1"/>
              <a:t>იდეალურ</a:t>
            </a:r>
            <a:r>
              <a:rPr lang="en-US" dirty="0"/>
              <a:t> </a:t>
            </a:r>
            <a:r>
              <a:rPr lang="en-US" dirty="0" err="1"/>
              <a:t>გადაწყვეტილებასთან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ამავე</a:t>
            </a:r>
            <a:r>
              <a:rPr lang="en-US" dirty="0"/>
              <a:t> </a:t>
            </a:r>
            <a:r>
              <a:rPr lang="en-US" dirty="0" err="1"/>
              <a:t>დროს</a:t>
            </a:r>
            <a:r>
              <a:rPr lang="en-US" dirty="0"/>
              <a:t> </a:t>
            </a:r>
            <a:r>
              <a:rPr lang="en-US" dirty="0" err="1"/>
              <a:t>ყველაზე</a:t>
            </a:r>
            <a:r>
              <a:rPr lang="en-US" dirty="0"/>
              <a:t> </a:t>
            </a:r>
            <a:r>
              <a:rPr lang="en-US" dirty="0" err="1"/>
              <a:t>შორს</a:t>
            </a:r>
            <a:r>
              <a:rPr lang="en-US" dirty="0"/>
              <a:t> </a:t>
            </a:r>
            <a:r>
              <a:rPr lang="en-US" dirty="0" err="1"/>
              <a:t>ნეგატიურ</a:t>
            </a:r>
            <a:r>
              <a:rPr lang="en-US" dirty="0"/>
              <a:t> </a:t>
            </a:r>
            <a:r>
              <a:rPr lang="en-US" dirty="0" err="1"/>
              <a:t>იდეალურ</a:t>
            </a:r>
            <a:r>
              <a:rPr lang="en-US" dirty="0"/>
              <a:t> </a:t>
            </a:r>
            <a:r>
              <a:rPr lang="en-US" dirty="0" err="1"/>
              <a:t>გადაწყვეტილებასთან</a:t>
            </a:r>
            <a:r>
              <a:rPr lang="ka-GE" dirty="0"/>
              <a:t>).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ka-GE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5E77A-2C63-4826-AD3F-9D1EC9E67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992" y="1266826"/>
                <a:ext cx="11329112" cy="433387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მანძილი </a:t>
                </a:r>
                <a:r>
                  <a:rPr lang="en-US" b="1" dirty="0" err="1"/>
                  <a:t>ორ</a:t>
                </a:r>
                <a:r>
                  <a:rPr lang="en-US" b="1" dirty="0"/>
                  <a:t> </a:t>
                </a:r>
                <a:r>
                  <a:rPr lang="en-US" b="1" dirty="0" err="1"/>
                  <a:t>ფაზი</a:t>
                </a:r>
                <a:r>
                  <a:rPr lang="en-US" b="1" dirty="0"/>
                  <a:t> </a:t>
                </a:r>
                <a:r>
                  <a:rPr lang="en-US" b="1" dirty="0" err="1"/>
                  <a:t>რიცხვს</a:t>
                </a:r>
                <a:r>
                  <a:rPr lang="en-US" b="1" dirty="0"/>
                  <a:t> </a:t>
                </a:r>
                <a:r>
                  <a:rPr lang="en-US" b="1" dirty="0" err="1"/>
                  <a:t>შორის</a:t>
                </a:r>
                <a:r>
                  <a:rPr lang="en-US" b="1" dirty="0"/>
                  <a:t>: </a:t>
                </a:r>
                <a:r>
                  <a:rPr lang="en-US" dirty="0" err="1"/>
                  <a:t>თუ</a:t>
                </a:r>
                <a:r>
                  <a:rPr lang="en-US" dirty="0"/>
                  <a:t> </a:t>
                </a:r>
                <a:r>
                  <a:rPr lang="en-US" dirty="0" err="1"/>
                  <a:t>მოცემულია</a:t>
                </a:r>
                <a:r>
                  <a:rPr lang="en-US" dirty="0"/>
                  <a:t> </a:t>
                </a:r>
                <a:r>
                  <a:rPr lang="en-US" dirty="0" err="1"/>
                  <a:t>ორი</a:t>
                </a:r>
                <a:r>
                  <a:rPr lang="en-US" dirty="0"/>
                  <a:t> </a:t>
                </a:r>
                <a:r>
                  <a:rPr lang="en-US" dirty="0" err="1"/>
                  <a:t>ფაზი</a:t>
                </a:r>
                <a:r>
                  <a:rPr lang="ka-GE" dirty="0"/>
                  <a:t>- </a:t>
                </a:r>
                <a:r>
                  <a:rPr lang="en-US" dirty="0" err="1"/>
                  <a:t>რიცხვი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ka-GE" dirty="0"/>
                  <a:t>და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, </a:t>
                </a:r>
                <a:r>
                  <a:rPr lang="en-US" dirty="0" err="1"/>
                  <a:t>მაშინ</a:t>
                </a:r>
                <a:r>
                  <a:rPr lang="en-US" dirty="0"/>
                  <a:t> </a:t>
                </a:r>
                <a:r>
                  <a:rPr lang="en-US" dirty="0" err="1"/>
                  <a:t>მათ</a:t>
                </a:r>
                <a:r>
                  <a:rPr lang="en-US" dirty="0"/>
                  <a:t> </a:t>
                </a:r>
                <a:r>
                  <a:rPr lang="en-US" dirty="0" err="1"/>
                  <a:t>შორის</a:t>
                </a:r>
                <a:r>
                  <a:rPr lang="en-US" dirty="0"/>
                  <a:t> </a:t>
                </a:r>
                <a:r>
                  <a:rPr lang="en-US" dirty="0" err="1"/>
                  <a:t>მანძილი</a:t>
                </a:r>
                <a:r>
                  <a:rPr lang="ka-GE" dirty="0"/>
                  <a:t> განიმარტება </a:t>
                </a:r>
                <a:endParaRPr lang="en-US" dirty="0"/>
              </a:p>
              <a:p>
                <a:r>
                  <a:rPr lang="ka-GE" dirty="0"/>
                  <a:t>ფორმულით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ka-G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[(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ვთქვათ</a:t>
                </a:r>
                <a:r>
                  <a:rPr lang="en-US" dirty="0"/>
                  <a:t> </a:t>
                </a:r>
                <a:r>
                  <a:rPr lang="en-US" dirty="0" err="1"/>
                  <a:t>მოცემული</a:t>
                </a:r>
                <a:r>
                  <a:rPr lang="en-US" dirty="0"/>
                  <a:t> </a:t>
                </a:r>
                <a:r>
                  <a:rPr lang="en-US" dirty="0" err="1"/>
                  <a:t>გვაქვს</a:t>
                </a:r>
                <a:r>
                  <a:rPr lang="en-US" dirty="0"/>
                  <a:t> A1, A2 … Am </a:t>
                </a:r>
                <a:r>
                  <a:rPr lang="en-US" dirty="0" err="1"/>
                  <a:t>ალტერნატივა</a:t>
                </a:r>
                <a:r>
                  <a:rPr lang="en-US" dirty="0"/>
                  <a:t> , C1, C2 … Cn </a:t>
                </a:r>
                <a:r>
                  <a:rPr lang="en-US" dirty="0" err="1"/>
                  <a:t>კრიტერიუმი</a:t>
                </a:r>
                <a:r>
                  <a:rPr lang="en-US" dirty="0"/>
                  <a:t> </a:t>
                </a:r>
                <a:r>
                  <a:rPr lang="en-US" dirty="0" err="1"/>
                  <a:t>და</a:t>
                </a:r>
                <a:r>
                  <a:rPr lang="en-US" dirty="0"/>
                  <a:t> </a:t>
                </a:r>
                <a:r>
                  <a:rPr lang="en-US" dirty="0" err="1"/>
                  <a:t>გადაწყვეტილების</a:t>
                </a:r>
                <a:r>
                  <a:rPr lang="en-US" dirty="0"/>
                  <a:t> </a:t>
                </a:r>
                <a:r>
                  <a:rPr lang="en-US" dirty="0" err="1"/>
                  <a:t>მიღების</a:t>
                </a:r>
                <a:r>
                  <a:rPr lang="en-US" dirty="0"/>
                  <a:t> </a:t>
                </a:r>
                <a:r>
                  <a:rPr lang="en-US" dirty="0" err="1"/>
                  <a:t>ექსპერტთა</a:t>
                </a:r>
                <a:r>
                  <a:rPr lang="en-US" dirty="0"/>
                  <a:t> </a:t>
                </a:r>
                <a:r>
                  <a:rPr lang="en-US" dirty="0" err="1"/>
                  <a:t>ჯგუფი</a:t>
                </a:r>
                <a:r>
                  <a:rPr lang="ka-GE" dirty="0"/>
                  <a:t>, რომელიც</a:t>
                </a:r>
                <a:r>
                  <a:rPr lang="en-US" dirty="0"/>
                  <a:t> </a:t>
                </a:r>
                <a:r>
                  <a:rPr lang="en-US" dirty="0" err="1"/>
                  <a:t>შედგება</a:t>
                </a:r>
                <a:r>
                  <a:rPr lang="en-US" dirty="0"/>
                  <a:t> K </a:t>
                </a:r>
                <a:r>
                  <a:rPr lang="en-US" dirty="0" err="1"/>
                  <a:t>ობიექტისაგან</a:t>
                </a:r>
                <a:r>
                  <a:rPr lang="en-US" dirty="0"/>
                  <a:t>, </a:t>
                </a:r>
                <a:r>
                  <a:rPr lang="en-US" dirty="0" err="1"/>
                  <a:t>მაშინ</a:t>
                </a:r>
                <a:r>
                  <a:rPr lang="en-US" dirty="0"/>
                  <a:t> k-</a:t>
                </a:r>
                <a:r>
                  <a:rPr lang="en-US" dirty="0" err="1"/>
                  <a:t>ური</a:t>
                </a:r>
                <a:r>
                  <a:rPr lang="en-US" dirty="0"/>
                  <a:t> </a:t>
                </a:r>
                <a:r>
                  <a:rPr lang="en-US" dirty="0" err="1"/>
                  <a:t>ექსპერტის</a:t>
                </a:r>
                <a:r>
                  <a:rPr lang="en-US" dirty="0"/>
                  <a:t> </a:t>
                </a:r>
                <a:r>
                  <a:rPr lang="en-US" dirty="0" err="1"/>
                  <a:t>შეფასება</a:t>
                </a:r>
                <a:r>
                  <a:rPr lang="en-US" dirty="0"/>
                  <a:t> </a:t>
                </a:r>
                <a:r>
                  <a:rPr lang="en-US" dirty="0" err="1"/>
                  <a:t>ალტერნატივის</a:t>
                </a:r>
                <a:r>
                  <a:rPr lang="en-US" dirty="0"/>
                  <a:t> </a:t>
                </a:r>
                <a:r>
                  <a:rPr lang="en-US" dirty="0" err="1"/>
                  <a:t>რეიტინგებისა</a:t>
                </a:r>
                <a:r>
                  <a:rPr lang="en-US" dirty="0"/>
                  <a:t> </a:t>
                </a:r>
                <a:r>
                  <a:rPr lang="en-US" dirty="0" err="1"/>
                  <a:t>და</a:t>
                </a:r>
                <a:r>
                  <a:rPr lang="en-US" dirty="0"/>
                  <a:t> </a:t>
                </a:r>
                <a:r>
                  <a:rPr lang="en-US" dirty="0" err="1"/>
                  <a:t>კრიტერიუმის</a:t>
                </a:r>
                <a:r>
                  <a:rPr lang="en-US" dirty="0"/>
                  <a:t> </a:t>
                </a:r>
                <a:r>
                  <a:rPr lang="en-US" dirty="0" err="1"/>
                  <a:t>წონების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- </a:t>
                </a:r>
                <a:r>
                  <a:rPr lang="en-US" dirty="0" err="1"/>
                  <a:t>ური</a:t>
                </a:r>
                <a:r>
                  <a:rPr lang="en-US" dirty="0"/>
                  <a:t> </a:t>
                </a:r>
                <a:r>
                  <a:rPr lang="en-US" dirty="0" err="1"/>
                  <a:t>ალტერნატივისათვის</a:t>
                </a:r>
                <a:r>
                  <a:rPr lang="en-US" dirty="0"/>
                  <a:t> </a:t>
                </a:r>
                <a:r>
                  <a:rPr lang="en-US" dirty="0" err="1"/>
                  <a:t>და</a:t>
                </a:r>
                <a:r>
                  <a:rPr lang="en-US" dirty="0"/>
                  <a:t> j  - </a:t>
                </a:r>
                <a:r>
                  <a:rPr lang="en-US" dirty="0" err="1"/>
                  <a:t>ური</a:t>
                </a:r>
                <a:r>
                  <a:rPr lang="en-US" dirty="0"/>
                  <a:t> </a:t>
                </a:r>
                <a:r>
                  <a:rPr lang="en-US" dirty="0" err="1"/>
                  <a:t>კრიტერიუმისათვის</a:t>
                </a:r>
                <a:r>
                  <a:rPr lang="en-US" dirty="0"/>
                  <a:t> </a:t>
                </a:r>
                <a:r>
                  <a:rPr lang="en-US" dirty="0" err="1"/>
                  <a:t>შეგვიძლია</a:t>
                </a:r>
                <a:r>
                  <a:rPr lang="en-US" dirty="0"/>
                  <a:t> </a:t>
                </a:r>
                <a:r>
                  <a:rPr lang="en-US" dirty="0" err="1"/>
                  <a:t>ჩავწეროთ</a:t>
                </a:r>
                <a:r>
                  <a:rPr lang="en-US" dirty="0"/>
                  <a:t> </a:t>
                </a:r>
                <a:r>
                  <a:rPr lang="en-US" dirty="0" err="1"/>
                  <a:t>შემდეგნაირად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ka-GE" dirty="0"/>
                  <a:t>და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ka-G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ka-G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ka-GE" i="1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ka-G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ka-G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ka-G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ka-GE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ka-G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ka-G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ka-G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a-G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a-G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ka-G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ka-G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ka-G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ka-G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a-GE" dirty="0"/>
                  <a:t> </a:t>
                </a:r>
                <a:r>
                  <a:rPr lang="en-US" dirty="0" err="1"/>
                  <a:t>სადაც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=1,2...m </a:t>
                </a:r>
                <a:r>
                  <a:rPr lang="en-US" dirty="0" err="1"/>
                  <a:t>და</a:t>
                </a:r>
                <a:r>
                  <a:rPr lang="en-US" dirty="0"/>
                  <a:t> j=1,2...n.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5E77A-2C63-4826-AD3F-9D1EC9E67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992" y="1266826"/>
                <a:ext cx="11329112" cy="4333876"/>
              </a:xfrm>
              <a:blipFill>
                <a:blip r:embed="rId3"/>
                <a:stretch>
                  <a:fillRect l="-861" t="-2391" r="-377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48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C31EAD-8CD2-4416-8EE1-83EBF0138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0844"/>
              </p:ext>
            </p:extLst>
          </p:nvPr>
        </p:nvGraphicFramePr>
        <p:xfrm>
          <a:off x="1543048" y="1859199"/>
          <a:ext cx="8533107" cy="136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48" y="1859199"/>
                        <a:ext cx="8533107" cy="13674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0818F00-B652-4319-8894-CD62037DA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40455"/>
              </p:ext>
            </p:extLst>
          </p:nvPr>
        </p:nvGraphicFramePr>
        <p:xfrm>
          <a:off x="1543048" y="3965654"/>
          <a:ext cx="8533107" cy="144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5" imgW="2565400" imgH="431800" progId="Equation.3">
                  <p:embed/>
                </p:oleObj>
              </mc:Choice>
              <mc:Fallback>
                <p:oleObj name="Equation" r:id="rId5" imgW="2565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48" y="3965654"/>
                        <a:ext cx="8533107" cy="14416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:a16="http://schemas.microsoft.com/office/drawing/2014/main" id="{0D8C4D41-7321-4FC9-B9E7-0852914F7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444D782-B78D-484F-9B6F-17D30923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5659" y="578678"/>
                <a:ext cx="9695234" cy="945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გასაშუალოების </a:t>
                </a:r>
                <a:r>
                  <a:rPr lang="en-US" dirty="0" err="1"/>
                  <a:t>მეთოდით</a:t>
                </a:r>
                <a:r>
                  <a:rPr lang="en-US" dirty="0"/>
                  <a:t> </a:t>
                </a:r>
                <a:r>
                  <a:rPr lang="en-US" b="1" dirty="0" err="1"/>
                  <a:t>i-ური</a:t>
                </a:r>
                <a:r>
                  <a:rPr lang="en-US" dirty="0"/>
                  <a:t> </a:t>
                </a:r>
                <a:r>
                  <a:rPr lang="en-US" b="1" dirty="0" err="1"/>
                  <a:t>ალტერნატივის</a:t>
                </a:r>
                <a:r>
                  <a:rPr lang="en-US" b="1" dirty="0"/>
                  <a:t> </a:t>
                </a:r>
                <a:r>
                  <a:rPr lang="en-US" b="1" dirty="0" err="1"/>
                  <a:t>შეჯამებული</a:t>
                </a:r>
                <a:r>
                  <a:rPr lang="en-US" b="1" dirty="0"/>
                  <a:t> </a:t>
                </a:r>
                <a:r>
                  <a:rPr lang="en-US" b="1" dirty="0" err="1"/>
                  <a:t>საშუალო</a:t>
                </a:r>
                <a:r>
                  <a:rPr lang="en-US" b="1" dirty="0"/>
                  <a:t> </a:t>
                </a:r>
                <a:r>
                  <a:rPr lang="en-US" b="1" dirty="0" err="1"/>
                  <a:t>რეიტინგები</a:t>
                </a:r>
                <a:r>
                  <a:rPr lang="en-US" b="1" dirty="0"/>
                  <a:t> j -</a:t>
                </a:r>
                <a:r>
                  <a:rPr lang="en-US" b="1" dirty="0" err="1"/>
                  <a:t>ური</a:t>
                </a:r>
                <a:r>
                  <a:rPr lang="en-US" b="1" dirty="0"/>
                  <a:t> </a:t>
                </a:r>
                <a:r>
                  <a:rPr lang="en-US" b="1" dirty="0" err="1"/>
                  <a:t>კრიტერიუმის</a:t>
                </a:r>
                <a:r>
                  <a:rPr lang="en-US" b="1" dirty="0"/>
                  <a:t> </a:t>
                </a:r>
                <a:r>
                  <a:rPr lang="en-US" b="1" dirty="0" err="1"/>
                  <a:t>მიხედვით</a:t>
                </a:r>
                <a:r>
                  <a:rPr lang="en-US" b="1" dirty="0"/>
                  <a:t> </a:t>
                </a:r>
                <a:r>
                  <a:rPr lang="en-US" dirty="0" err="1"/>
                  <a:t>მოიცემა</a:t>
                </a:r>
                <a:r>
                  <a:rPr lang="en-US" dirty="0"/>
                  <a:t> </a:t>
                </a:r>
                <a:r>
                  <a:rPr lang="en-US" dirty="0" err="1"/>
                  <a:t>შემდეგნაირად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და</a:t>
                </a:r>
                <a:r>
                  <a:rPr lang="en-US" dirty="0"/>
                  <a:t> </a:t>
                </a:r>
                <a:r>
                  <a:rPr lang="en-US" dirty="0" err="1"/>
                  <a:t>დაითვლება</a:t>
                </a:r>
                <a:r>
                  <a:rPr lang="en-US" dirty="0"/>
                  <a:t> </a:t>
                </a:r>
                <a:r>
                  <a:rPr lang="en-US" dirty="0" err="1"/>
                  <a:t>შემდეგი</a:t>
                </a:r>
                <a:r>
                  <a:rPr lang="en-US" dirty="0"/>
                  <a:t> </a:t>
                </a:r>
                <a:r>
                  <a:rPr lang="en-US" dirty="0" err="1"/>
                  <a:t>ფორმულით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659" y="578678"/>
                <a:ext cx="9695234" cy="945643"/>
              </a:xfrm>
              <a:prstGeom prst="rect">
                <a:avLst/>
              </a:prstGeom>
              <a:blipFill>
                <a:blip r:embed="rId7"/>
                <a:stretch>
                  <a:fillRect l="-566" t="-38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3670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1097</Words>
  <Application>Microsoft Office PowerPoint</Application>
  <PresentationFormat>Widescreen</PresentationFormat>
  <Paragraphs>137</Paragraphs>
  <Slides>36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AcadNusx</vt:lpstr>
      <vt:lpstr>Arial</vt:lpstr>
      <vt:lpstr>Calibri</vt:lpstr>
      <vt:lpstr>Calibri Light</vt:lpstr>
      <vt:lpstr>Cambria Math</vt:lpstr>
      <vt:lpstr>Courier New</vt:lpstr>
      <vt:lpstr>Sylfaen</vt:lpstr>
      <vt:lpstr>Times New Roman</vt:lpstr>
      <vt:lpstr>Wingdings</vt:lpstr>
      <vt:lpstr>Metropolitan</vt:lpstr>
      <vt:lpstr>Equation</vt:lpstr>
      <vt:lpstr>ფაზი-TOPSIS მიდგომა და პროგრამული უზრუნველყოფის განვითარება მრავალკრიტერიალური ფაზი-სამკუთხა გადაწყვეტილების მიღების მოდელისთვის</vt:lpstr>
      <vt:lpstr>სამკუთხა ფაზი-რიცხვი</vt:lpstr>
      <vt:lpstr>მრავალკრიტერიალური გადაწყვეტილების მიღება (MCDM - Multiple Criteria Decision Making)</vt:lpstr>
      <vt:lpstr>MCDM ამოცანის ფორმულირება:</vt:lpstr>
      <vt:lpstr>Fuzzy TOPSIS მეთოდოლოგიის არსი</vt:lpstr>
      <vt:lpstr>ალგორითმი: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სადაც</vt:lpstr>
      <vt:lpstr>PowerPoint Presentation</vt:lpstr>
      <vt:lpstr>PowerPoint Presentation</vt:lpstr>
      <vt:lpstr>Fuzzy TOPSIS მოდელებზე დაფუზნებული  FTB-DSS მრავალკრიტერიალური გადაწყვეტილების მიღების მხარდამჭერი ინტელექტუალური სისტემა </vt:lpstr>
      <vt:lpstr>PowerPoint Presentation</vt:lpstr>
      <vt:lpstr>სისტემის მომხმარებელთა ტიპები </vt:lpstr>
      <vt:lpstr>FTB-DSS სისტემის პროგრამული ნაწილის მიმოხილვა: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შეფასების გვერდი: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სისტემის ტექნიკური მხარე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TOPSIS -ზე დაფუძნებული  მრავალკრიტერიალური გადაწყვეტილების მიღების მხარდამჭერი სისტემა</dc:title>
  <dc:creator>IRINA</dc:creator>
  <cp:lastModifiedBy>sopo</cp:lastModifiedBy>
  <cp:revision>424</cp:revision>
  <dcterms:created xsi:type="dcterms:W3CDTF">2017-01-27T09:32:26Z</dcterms:created>
  <dcterms:modified xsi:type="dcterms:W3CDTF">2017-07-11T23:01:59Z</dcterms:modified>
</cp:coreProperties>
</file>