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5"/>
  </p:notesMasterIdLst>
  <p:sldIdLst>
    <p:sldId id="256" r:id="rId2"/>
    <p:sldId id="311" r:id="rId3"/>
    <p:sldId id="265" r:id="rId4"/>
    <p:sldId id="282" r:id="rId5"/>
    <p:sldId id="312" r:id="rId6"/>
    <p:sldId id="279" r:id="rId7"/>
    <p:sldId id="284" r:id="rId8"/>
    <p:sldId id="286" r:id="rId9"/>
    <p:sldId id="288" r:id="rId10"/>
    <p:sldId id="289" r:id="rId11"/>
    <p:sldId id="316" r:id="rId12"/>
    <p:sldId id="317" r:id="rId13"/>
    <p:sldId id="295" r:id="rId14"/>
    <p:sldId id="270" r:id="rId15"/>
    <p:sldId id="275" r:id="rId16"/>
    <p:sldId id="274" r:id="rId17"/>
    <p:sldId id="297" r:id="rId18"/>
    <p:sldId id="298" r:id="rId19"/>
    <p:sldId id="300" r:id="rId20"/>
    <p:sldId id="302" r:id="rId21"/>
    <p:sldId id="303" r:id="rId22"/>
    <p:sldId id="304" r:id="rId23"/>
    <p:sldId id="305" r:id="rId24"/>
    <p:sldId id="306" r:id="rId25"/>
    <p:sldId id="307" r:id="rId26"/>
    <p:sldId id="308" r:id="rId27"/>
    <p:sldId id="315" r:id="rId28"/>
    <p:sldId id="309" r:id="rId29"/>
    <p:sldId id="310" r:id="rId30"/>
    <p:sldId id="314" r:id="rId31"/>
    <p:sldId id="292" r:id="rId32"/>
    <p:sldId id="287" r:id="rId33"/>
    <p:sldId id="25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77379" autoAdjust="0"/>
  </p:normalViewPr>
  <p:slideViewPr>
    <p:cSldViewPr snapToGrid="0">
      <p:cViewPr varScale="1">
        <p:scale>
          <a:sx n="57" d="100"/>
          <a:sy n="57" d="100"/>
        </p:scale>
        <p:origin x="124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36D37-0443-4C71-AD89-206FE9A70527}"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47EE3979-3E13-4B1C-BC74-384DA654CAE1}">
      <dgm:prSet phldrT="[Text]" custT="1"/>
      <dgm:spPr/>
      <dgm:t>
        <a:bodyPr/>
        <a:lstStyle/>
        <a:p>
          <a:r>
            <a:rPr lang="ka-GE" sz="1600" smtClean="0"/>
            <a:t>ამოცანის </a:t>
          </a:r>
        </a:p>
        <a:p>
          <a:r>
            <a:rPr lang="ka-GE" sz="1600" smtClean="0"/>
            <a:t>შექმნა</a:t>
          </a:r>
          <a:endParaRPr lang="en-US" sz="1600"/>
        </a:p>
      </dgm:t>
    </dgm:pt>
    <dgm:pt modelId="{212D7717-059E-46D6-B81A-9B6C1145870E}" type="parTrans" cxnId="{6E3A5F17-BD7E-476B-85D0-F8510E5AAED8}">
      <dgm:prSet/>
      <dgm:spPr/>
      <dgm:t>
        <a:bodyPr/>
        <a:lstStyle/>
        <a:p>
          <a:endParaRPr lang="en-US"/>
        </a:p>
      </dgm:t>
    </dgm:pt>
    <dgm:pt modelId="{4737F5D5-C47B-4FEB-A935-10BA4D50559E}" type="sibTrans" cxnId="{6E3A5F17-BD7E-476B-85D0-F8510E5AAED8}">
      <dgm:prSet/>
      <dgm:spPr/>
      <dgm:t>
        <a:bodyPr/>
        <a:lstStyle/>
        <a:p>
          <a:endParaRPr lang="en-US"/>
        </a:p>
      </dgm:t>
    </dgm:pt>
    <dgm:pt modelId="{5BD42DBE-B153-4596-AFD4-D964C3E22D57}">
      <dgm:prSet phldrT="[Text]"/>
      <dgm:spPr/>
      <dgm:t>
        <a:bodyPr/>
        <a:lstStyle/>
        <a:p>
          <a:r>
            <a:rPr lang="ka-GE" smtClean="0"/>
            <a:t>ალტერნატივების  ფორმირება</a:t>
          </a:r>
          <a:endParaRPr lang="en-US"/>
        </a:p>
      </dgm:t>
    </dgm:pt>
    <dgm:pt modelId="{116A4369-741C-472D-9768-57CD3729CDD5}" type="parTrans" cxnId="{6D5D2D45-6D21-4114-B392-125F4BF92F29}">
      <dgm:prSet/>
      <dgm:spPr/>
      <dgm:t>
        <a:bodyPr/>
        <a:lstStyle/>
        <a:p>
          <a:endParaRPr lang="en-US"/>
        </a:p>
      </dgm:t>
    </dgm:pt>
    <dgm:pt modelId="{CC5768C8-A55C-4701-B947-93D81B23B759}" type="sibTrans" cxnId="{6D5D2D45-6D21-4114-B392-125F4BF92F29}">
      <dgm:prSet/>
      <dgm:spPr/>
      <dgm:t>
        <a:bodyPr/>
        <a:lstStyle/>
        <a:p>
          <a:endParaRPr lang="en-US"/>
        </a:p>
      </dgm:t>
    </dgm:pt>
    <dgm:pt modelId="{7C96EE7B-2B54-41A3-8CE2-B15E1681EFFF}">
      <dgm:prSet phldrT="[Text]"/>
      <dgm:spPr/>
      <dgm:t>
        <a:bodyPr/>
        <a:lstStyle/>
        <a:p>
          <a:r>
            <a:rPr lang="ka-GE" smtClean="0"/>
            <a:t>კრიტერიუმების ფორმირება </a:t>
          </a:r>
          <a:endParaRPr lang="en-US"/>
        </a:p>
      </dgm:t>
    </dgm:pt>
    <dgm:pt modelId="{79A7027D-29A3-40DF-9A8D-9E7962F6E638}" type="sibTrans" cxnId="{D979157C-08E5-432D-84D3-1A76BB717E40}">
      <dgm:prSet/>
      <dgm:spPr/>
      <dgm:t>
        <a:bodyPr/>
        <a:lstStyle/>
        <a:p>
          <a:endParaRPr lang="en-US"/>
        </a:p>
      </dgm:t>
    </dgm:pt>
    <dgm:pt modelId="{0F5400C3-A193-4D17-81EC-DAEC57B60374}" type="parTrans" cxnId="{D979157C-08E5-432D-84D3-1A76BB717E40}">
      <dgm:prSet/>
      <dgm:spPr/>
      <dgm:t>
        <a:bodyPr/>
        <a:lstStyle/>
        <a:p>
          <a:endParaRPr lang="en-US"/>
        </a:p>
      </dgm:t>
    </dgm:pt>
    <dgm:pt modelId="{143E852E-9F9B-48BA-8FB9-3143DEBDB196}">
      <dgm:prSet custT="1"/>
      <dgm:spPr/>
      <dgm:t>
        <a:bodyPr/>
        <a:lstStyle/>
        <a:p>
          <a:r>
            <a:rPr lang="ka-GE" sz="1300" smtClean="0"/>
            <a:t> </a:t>
          </a:r>
          <a:r>
            <a:rPr lang="ka-GE" sz="2000" smtClean="0"/>
            <a:t>ამოცანა</a:t>
          </a:r>
          <a:endParaRPr lang="en-US" sz="1200"/>
        </a:p>
      </dgm:t>
    </dgm:pt>
    <dgm:pt modelId="{8BC7BAFD-8E8C-426A-B10E-AE6FDA28BC9D}" type="parTrans" cxnId="{9445C9EE-EB89-4392-8E60-5C2216C8641F}">
      <dgm:prSet/>
      <dgm:spPr/>
      <dgm:t>
        <a:bodyPr/>
        <a:lstStyle/>
        <a:p>
          <a:endParaRPr lang="en-US"/>
        </a:p>
      </dgm:t>
    </dgm:pt>
    <dgm:pt modelId="{B203A4CC-64A4-4520-A124-ADEEEB12A930}" type="sibTrans" cxnId="{9445C9EE-EB89-4392-8E60-5C2216C8641F}">
      <dgm:prSet/>
      <dgm:spPr/>
      <dgm:t>
        <a:bodyPr/>
        <a:lstStyle/>
        <a:p>
          <a:endParaRPr lang="en-US"/>
        </a:p>
      </dgm:t>
    </dgm:pt>
    <dgm:pt modelId="{B15F85CE-840D-4738-8457-5D56BD8147D6}">
      <dgm:prSet custT="1"/>
      <dgm:spPr/>
      <dgm:t>
        <a:bodyPr/>
        <a:lstStyle/>
        <a:p>
          <a:r>
            <a:rPr lang="ka-GE" sz="1600" smtClean="0"/>
            <a:t>ალტერნატივების შეფასება თოთოეული კრიტერიუმის მიხედვით</a:t>
          </a:r>
          <a:endParaRPr lang="en-US" sz="1600"/>
        </a:p>
      </dgm:t>
    </dgm:pt>
    <dgm:pt modelId="{4273DB60-19AC-4BBC-9BF8-E1E1DA162F66}" type="parTrans" cxnId="{FE0A4A3C-A4E4-4F28-8F01-8F8E46A801FF}">
      <dgm:prSet/>
      <dgm:spPr/>
      <dgm:t>
        <a:bodyPr/>
        <a:lstStyle/>
        <a:p>
          <a:endParaRPr lang="en-US"/>
        </a:p>
      </dgm:t>
    </dgm:pt>
    <dgm:pt modelId="{40AE50D1-FC55-4061-A15A-BEF44338F72F}" type="sibTrans" cxnId="{FE0A4A3C-A4E4-4F28-8F01-8F8E46A801FF}">
      <dgm:prSet/>
      <dgm:spPr/>
      <dgm:t>
        <a:bodyPr/>
        <a:lstStyle/>
        <a:p>
          <a:endParaRPr lang="en-US"/>
        </a:p>
      </dgm:t>
    </dgm:pt>
    <dgm:pt modelId="{A1018600-3B61-47AD-A356-E35BFE218E1A}" type="pres">
      <dgm:prSet presAssocID="{DD636D37-0443-4C71-AD89-206FE9A70527}" presName="diagram" presStyleCnt="0">
        <dgm:presLayoutVars>
          <dgm:chPref val="1"/>
          <dgm:dir/>
          <dgm:animOne val="branch"/>
          <dgm:animLvl val="lvl"/>
          <dgm:resizeHandles val="exact"/>
        </dgm:presLayoutVars>
      </dgm:prSet>
      <dgm:spPr/>
      <dgm:t>
        <a:bodyPr/>
        <a:lstStyle/>
        <a:p>
          <a:endParaRPr lang="en-US"/>
        </a:p>
      </dgm:t>
    </dgm:pt>
    <dgm:pt modelId="{E8779322-753D-4DFD-A0E1-FD3C42A18E9B}" type="pres">
      <dgm:prSet presAssocID="{143E852E-9F9B-48BA-8FB9-3143DEBDB196}" presName="root1" presStyleCnt="0"/>
      <dgm:spPr/>
    </dgm:pt>
    <dgm:pt modelId="{A51C55D6-A2C7-46CD-82BF-DBF3329806AB}" type="pres">
      <dgm:prSet presAssocID="{143E852E-9F9B-48BA-8FB9-3143DEBDB196}" presName="LevelOneTextNode" presStyleLbl="node0" presStyleIdx="0" presStyleCnt="1" custScaleX="24358" custScaleY="50480" custLinFactNeighborX="-1176" custLinFactNeighborY="-956">
        <dgm:presLayoutVars>
          <dgm:chPref val="3"/>
        </dgm:presLayoutVars>
      </dgm:prSet>
      <dgm:spPr/>
      <dgm:t>
        <a:bodyPr/>
        <a:lstStyle/>
        <a:p>
          <a:endParaRPr lang="en-US"/>
        </a:p>
      </dgm:t>
    </dgm:pt>
    <dgm:pt modelId="{E3034139-7DB3-43F0-BF62-3933B5FFE4FC}" type="pres">
      <dgm:prSet presAssocID="{143E852E-9F9B-48BA-8FB9-3143DEBDB196}" presName="level2hierChild" presStyleCnt="0"/>
      <dgm:spPr/>
    </dgm:pt>
    <dgm:pt modelId="{CC8089EE-8BF1-412B-96A3-E273B17C32ED}" type="pres">
      <dgm:prSet presAssocID="{212D7717-059E-46D6-B81A-9B6C1145870E}" presName="conn2-1" presStyleLbl="parChTrans1D2" presStyleIdx="0" presStyleCnt="1"/>
      <dgm:spPr/>
      <dgm:t>
        <a:bodyPr/>
        <a:lstStyle/>
        <a:p>
          <a:endParaRPr lang="en-US"/>
        </a:p>
      </dgm:t>
    </dgm:pt>
    <dgm:pt modelId="{F2228CC8-8F4C-44DF-B59F-11EABAE6C67B}" type="pres">
      <dgm:prSet presAssocID="{212D7717-059E-46D6-B81A-9B6C1145870E}" presName="connTx" presStyleLbl="parChTrans1D2" presStyleIdx="0" presStyleCnt="1"/>
      <dgm:spPr/>
      <dgm:t>
        <a:bodyPr/>
        <a:lstStyle/>
        <a:p>
          <a:endParaRPr lang="en-US"/>
        </a:p>
      </dgm:t>
    </dgm:pt>
    <dgm:pt modelId="{83CCCB22-65C2-4D23-8F03-F8F8738809A3}" type="pres">
      <dgm:prSet presAssocID="{47EE3979-3E13-4B1C-BC74-384DA654CAE1}" presName="root2" presStyleCnt="0"/>
      <dgm:spPr/>
    </dgm:pt>
    <dgm:pt modelId="{C77D9D6D-D2E3-46B2-A54D-0B2AFF364229}" type="pres">
      <dgm:prSet presAssocID="{47EE3979-3E13-4B1C-BC74-384DA654CAE1}" presName="LevelTwoTextNode" presStyleLbl="node2" presStyleIdx="0" presStyleCnt="1" custScaleX="21486" custScaleY="50480" custLinFactNeighborX="-35310" custLinFactNeighborY="-956">
        <dgm:presLayoutVars>
          <dgm:chPref val="3"/>
        </dgm:presLayoutVars>
      </dgm:prSet>
      <dgm:spPr/>
      <dgm:t>
        <a:bodyPr/>
        <a:lstStyle/>
        <a:p>
          <a:endParaRPr lang="en-US"/>
        </a:p>
      </dgm:t>
    </dgm:pt>
    <dgm:pt modelId="{819E14C4-51B1-4B86-B41E-C69C4A78CB7F}" type="pres">
      <dgm:prSet presAssocID="{47EE3979-3E13-4B1C-BC74-384DA654CAE1}" presName="level3hierChild" presStyleCnt="0"/>
      <dgm:spPr/>
    </dgm:pt>
    <dgm:pt modelId="{DE0E6EF3-8734-4D47-8183-19A1B052F495}" type="pres">
      <dgm:prSet presAssocID="{116A4369-741C-472D-9768-57CD3729CDD5}" presName="conn2-1" presStyleLbl="parChTrans1D3" presStyleIdx="0" presStyleCnt="2"/>
      <dgm:spPr/>
      <dgm:t>
        <a:bodyPr/>
        <a:lstStyle/>
        <a:p>
          <a:endParaRPr lang="en-US"/>
        </a:p>
      </dgm:t>
    </dgm:pt>
    <dgm:pt modelId="{A3B11055-B4BC-45EA-9658-196A0678C308}" type="pres">
      <dgm:prSet presAssocID="{116A4369-741C-472D-9768-57CD3729CDD5}" presName="connTx" presStyleLbl="parChTrans1D3" presStyleIdx="0" presStyleCnt="2"/>
      <dgm:spPr/>
      <dgm:t>
        <a:bodyPr/>
        <a:lstStyle/>
        <a:p>
          <a:endParaRPr lang="en-US"/>
        </a:p>
      </dgm:t>
    </dgm:pt>
    <dgm:pt modelId="{D89EB6EF-AC9C-46DC-A1B7-2D09B2437F34}" type="pres">
      <dgm:prSet presAssocID="{5BD42DBE-B153-4596-AFD4-D964C3E22D57}" presName="root2" presStyleCnt="0"/>
      <dgm:spPr/>
    </dgm:pt>
    <dgm:pt modelId="{40555E37-E273-44EF-B881-67111CFC7500}" type="pres">
      <dgm:prSet presAssocID="{5BD42DBE-B153-4596-AFD4-D964C3E22D57}" presName="LevelTwoTextNode" presStyleLbl="node3" presStyleIdx="0" presStyleCnt="2" custAng="0" custScaleX="31754" custScaleY="38254" custLinFactNeighborX="-61654" custLinFactNeighborY="-11031">
        <dgm:presLayoutVars>
          <dgm:chPref val="3"/>
        </dgm:presLayoutVars>
      </dgm:prSet>
      <dgm:spPr/>
      <dgm:t>
        <a:bodyPr/>
        <a:lstStyle/>
        <a:p>
          <a:endParaRPr lang="en-US"/>
        </a:p>
      </dgm:t>
    </dgm:pt>
    <dgm:pt modelId="{82339D6F-4FBF-46D7-9625-D5E46C889818}" type="pres">
      <dgm:prSet presAssocID="{5BD42DBE-B153-4596-AFD4-D964C3E22D57}" presName="level3hierChild" presStyleCnt="0"/>
      <dgm:spPr/>
    </dgm:pt>
    <dgm:pt modelId="{9082F944-F39E-426C-B6AC-E7114EE786F6}" type="pres">
      <dgm:prSet presAssocID="{4273DB60-19AC-4BBC-9BF8-E1E1DA162F66}" presName="conn2-1" presStyleLbl="parChTrans1D4" presStyleIdx="0" presStyleCnt="1"/>
      <dgm:spPr/>
      <dgm:t>
        <a:bodyPr/>
        <a:lstStyle/>
        <a:p>
          <a:endParaRPr lang="en-US"/>
        </a:p>
      </dgm:t>
    </dgm:pt>
    <dgm:pt modelId="{09066A2F-9BC1-412A-9EC3-003FCA0DF28C}" type="pres">
      <dgm:prSet presAssocID="{4273DB60-19AC-4BBC-9BF8-E1E1DA162F66}" presName="connTx" presStyleLbl="parChTrans1D4" presStyleIdx="0" presStyleCnt="1"/>
      <dgm:spPr/>
      <dgm:t>
        <a:bodyPr/>
        <a:lstStyle/>
        <a:p>
          <a:endParaRPr lang="en-US"/>
        </a:p>
      </dgm:t>
    </dgm:pt>
    <dgm:pt modelId="{D000AD94-0E7A-40E1-B82C-F94B84D1202D}" type="pres">
      <dgm:prSet presAssocID="{B15F85CE-840D-4738-8457-5D56BD8147D6}" presName="root2" presStyleCnt="0"/>
      <dgm:spPr/>
    </dgm:pt>
    <dgm:pt modelId="{CB8ACBEC-C142-4C51-A78A-775333B6A0BB}" type="pres">
      <dgm:prSet presAssocID="{B15F85CE-840D-4738-8457-5D56BD8147D6}" presName="LevelTwoTextNode" presStyleLbl="node4" presStyleIdx="0" presStyleCnt="1" custScaleX="62020" custScaleY="45011" custLinFactNeighborX="-86473" custLinFactNeighborY="-14945">
        <dgm:presLayoutVars>
          <dgm:chPref val="3"/>
        </dgm:presLayoutVars>
      </dgm:prSet>
      <dgm:spPr/>
      <dgm:t>
        <a:bodyPr/>
        <a:lstStyle/>
        <a:p>
          <a:endParaRPr lang="en-US"/>
        </a:p>
      </dgm:t>
    </dgm:pt>
    <dgm:pt modelId="{7258C34E-A040-42B5-995A-ECACC6134EA3}" type="pres">
      <dgm:prSet presAssocID="{B15F85CE-840D-4738-8457-5D56BD8147D6}" presName="level3hierChild" presStyleCnt="0"/>
      <dgm:spPr/>
    </dgm:pt>
    <dgm:pt modelId="{AF6AF942-FC19-4D81-A321-E4BAB01B1327}" type="pres">
      <dgm:prSet presAssocID="{0F5400C3-A193-4D17-81EC-DAEC57B60374}" presName="conn2-1" presStyleLbl="parChTrans1D3" presStyleIdx="1" presStyleCnt="2"/>
      <dgm:spPr/>
      <dgm:t>
        <a:bodyPr/>
        <a:lstStyle/>
        <a:p>
          <a:endParaRPr lang="en-US"/>
        </a:p>
      </dgm:t>
    </dgm:pt>
    <dgm:pt modelId="{AE5C7493-7A36-4AC2-A745-5DE144F3D837}" type="pres">
      <dgm:prSet presAssocID="{0F5400C3-A193-4D17-81EC-DAEC57B60374}" presName="connTx" presStyleLbl="parChTrans1D3" presStyleIdx="1" presStyleCnt="2"/>
      <dgm:spPr/>
      <dgm:t>
        <a:bodyPr/>
        <a:lstStyle/>
        <a:p>
          <a:endParaRPr lang="en-US"/>
        </a:p>
      </dgm:t>
    </dgm:pt>
    <dgm:pt modelId="{4FD34572-1388-42A3-97BC-BBDFF9A65C30}" type="pres">
      <dgm:prSet presAssocID="{7C96EE7B-2B54-41A3-8CE2-B15E1681EFFF}" presName="root2" presStyleCnt="0"/>
      <dgm:spPr/>
    </dgm:pt>
    <dgm:pt modelId="{4D803A6E-2608-4C4F-BBAD-F868794E1138}" type="pres">
      <dgm:prSet presAssocID="{7C96EE7B-2B54-41A3-8CE2-B15E1681EFFF}" presName="LevelTwoTextNode" presStyleLbl="node3" presStyleIdx="1" presStyleCnt="2" custScaleX="32658" custScaleY="38021" custLinFactNeighborX="-64478" custLinFactNeighborY="9646">
        <dgm:presLayoutVars>
          <dgm:chPref val="3"/>
        </dgm:presLayoutVars>
      </dgm:prSet>
      <dgm:spPr/>
      <dgm:t>
        <a:bodyPr/>
        <a:lstStyle/>
        <a:p>
          <a:endParaRPr lang="en-US"/>
        </a:p>
      </dgm:t>
    </dgm:pt>
    <dgm:pt modelId="{28C80920-4C2A-4D53-ACBA-7E50D85D7153}" type="pres">
      <dgm:prSet presAssocID="{7C96EE7B-2B54-41A3-8CE2-B15E1681EFFF}" presName="level3hierChild" presStyleCnt="0"/>
      <dgm:spPr/>
    </dgm:pt>
  </dgm:ptLst>
  <dgm:cxnLst>
    <dgm:cxn modelId="{C7754FCF-4E18-4EC8-A682-0649847A37B6}" type="presOf" srcId="{143E852E-9F9B-48BA-8FB9-3143DEBDB196}" destId="{A51C55D6-A2C7-46CD-82BF-DBF3329806AB}" srcOrd="0" destOrd="0" presId="urn:microsoft.com/office/officeart/2005/8/layout/hierarchy2"/>
    <dgm:cxn modelId="{6E3A5F17-BD7E-476B-85D0-F8510E5AAED8}" srcId="{143E852E-9F9B-48BA-8FB9-3143DEBDB196}" destId="{47EE3979-3E13-4B1C-BC74-384DA654CAE1}" srcOrd="0" destOrd="0" parTransId="{212D7717-059E-46D6-B81A-9B6C1145870E}" sibTransId="{4737F5D5-C47B-4FEB-A935-10BA4D50559E}"/>
    <dgm:cxn modelId="{9445C9EE-EB89-4392-8E60-5C2216C8641F}" srcId="{DD636D37-0443-4C71-AD89-206FE9A70527}" destId="{143E852E-9F9B-48BA-8FB9-3143DEBDB196}" srcOrd="0" destOrd="0" parTransId="{8BC7BAFD-8E8C-426A-B10E-AE6FDA28BC9D}" sibTransId="{B203A4CC-64A4-4520-A124-ADEEEB12A930}"/>
    <dgm:cxn modelId="{D091AF68-3590-4701-92C2-3BCC6EAD94B9}" type="presOf" srcId="{116A4369-741C-472D-9768-57CD3729CDD5}" destId="{A3B11055-B4BC-45EA-9658-196A0678C308}" srcOrd="1" destOrd="0" presId="urn:microsoft.com/office/officeart/2005/8/layout/hierarchy2"/>
    <dgm:cxn modelId="{77DA4F1C-A1F8-4110-A015-C71043A1B6D5}" type="presOf" srcId="{7C96EE7B-2B54-41A3-8CE2-B15E1681EFFF}" destId="{4D803A6E-2608-4C4F-BBAD-F868794E1138}" srcOrd="0" destOrd="0" presId="urn:microsoft.com/office/officeart/2005/8/layout/hierarchy2"/>
    <dgm:cxn modelId="{7AB86A75-D38E-4DF1-BF04-49F45F533CF1}" type="presOf" srcId="{116A4369-741C-472D-9768-57CD3729CDD5}" destId="{DE0E6EF3-8734-4D47-8183-19A1B052F495}" srcOrd="0" destOrd="0" presId="urn:microsoft.com/office/officeart/2005/8/layout/hierarchy2"/>
    <dgm:cxn modelId="{DF5D4639-D5E2-4757-9BD3-B874CB112467}" type="presOf" srcId="{0F5400C3-A193-4D17-81EC-DAEC57B60374}" destId="{AE5C7493-7A36-4AC2-A745-5DE144F3D837}" srcOrd="1" destOrd="0" presId="urn:microsoft.com/office/officeart/2005/8/layout/hierarchy2"/>
    <dgm:cxn modelId="{6D2624A4-E7E3-47B4-914D-8D80482828B3}" type="presOf" srcId="{212D7717-059E-46D6-B81A-9B6C1145870E}" destId="{F2228CC8-8F4C-44DF-B59F-11EABAE6C67B}" srcOrd="1" destOrd="0" presId="urn:microsoft.com/office/officeart/2005/8/layout/hierarchy2"/>
    <dgm:cxn modelId="{6DE69131-7CA5-4F8F-A51A-564BD054BF46}" type="presOf" srcId="{DD636D37-0443-4C71-AD89-206FE9A70527}" destId="{A1018600-3B61-47AD-A356-E35BFE218E1A}" srcOrd="0" destOrd="0" presId="urn:microsoft.com/office/officeart/2005/8/layout/hierarchy2"/>
    <dgm:cxn modelId="{FE0A4A3C-A4E4-4F28-8F01-8F8E46A801FF}" srcId="{5BD42DBE-B153-4596-AFD4-D964C3E22D57}" destId="{B15F85CE-840D-4738-8457-5D56BD8147D6}" srcOrd="0" destOrd="0" parTransId="{4273DB60-19AC-4BBC-9BF8-E1E1DA162F66}" sibTransId="{40AE50D1-FC55-4061-A15A-BEF44338F72F}"/>
    <dgm:cxn modelId="{96C009DC-8ACC-40CF-A8BD-E8F993F0F68A}" type="presOf" srcId="{212D7717-059E-46D6-B81A-9B6C1145870E}" destId="{CC8089EE-8BF1-412B-96A3-E273B17C32ED}" srcOrd="0" destOrd="0" presId="urn:microsoft.com/office/officeart/2005/8/layout/hierarchy2"/>
    <dgm:cxn modelId="{E219A2D4-DE5D-4624-AF91-475A90E59937}" type="presOf" srcId="{4273DB60-19AC-4BBC-9BF8-E1E1DA162F66}" destId="{9082F944-F39E-426C-B6AC-E7114EE786F6}" srcOrd="0" destOrd="0" presId="urn:microsoft.com/office/officeart/2005/8/layout/hierarchy2"/>
    <dgm:cxn modelId="{D601AC3C-2AF0-4A93-88FF-4E6806AE6DDB}" type="presOf" srcId="{5BD42DBE-B153-4596-AFD4-D964C3E22D57}" destId="{40555E37-E273-44EF-B881-67111CFC7500}" srcOrd="0" destOrd="0" presId="urn:microsoft.com/office/officeart/2005/8/layout/hierarchy2"/>
    <dgm:cxn modelId="{4874E222-34D0-43A9-AEB3-50F56FAB456D}" type="presOf" srcId="{B15F85CE-840D-4738-8457-5D56BD8147D6}" destId="{CB8ACBEC-C142-4C51-A78A-775333B6A0BB}" srcOrd="0" destOrd="0" presId="urn:microsoft.com/office/officeart/2005/8/layout/hierarchy2"/>
    <dgm:cxn modelId="{A1BB4CFB-4999-4BDF-9855-FE10B0100B2A}" type="presOf" srcId="{0F5400C3-A193-4D17-81EC-DAEC57B60374}" destId="{AF6AF942-FC19-4D81-A321-E4BAB01B1327}" srcOrd="0" destOrd="0" presId="urn:microsoft.com/office/officeart/2005/8/layout/hierarchy2"/>
    <dgm:cxn modelId="{F20F9C1D-9307-4BF4-AFDD-C96CD2DDD51B}" type="presOf" srcId="{4273DB60-19AC-4BBC-9BF8-E1E1DA162F66}" destId="{09066A2F-9BC1-412A-9EC3-003FCA0DF28C}" srcOrd="1" destOrd="0" presId="urn:microsoft.com/office/officeart/2005/8/layout/hierarchy2"/>
    <dgm:cxn modelId="{D979157C-08E5-432D-84D3-1A76BB717E40}" srcId="{47EE3979-3E13-4B1C-BC74-384DA654CAE1}" destId="{7C96EE7B-2B54-41A3-8CE2-B15E1681EFFF}" srcOrd="1" destOrd="0" parTransId="{0F5400C3-A193-4D17-81EC-DAEC57B60374}" sibTransId="{79A7027D-29A3-40DF-9A8D-9E7962F6E638}"/>
    <dgm:cxn modelId="{6D5D2D45-6D21-4114-B392-125F4BF92F29}" srcId="{47EE3979-3E13-4B1C-BC74-384DA654CAE1}" destId="{5BD42DBE-B153-4596-AFD4-D964C3E22D57}" srcOrd="0" destOrd="0" parTransId="{116A4369-741C-472D-9768-57CD3729CDD5}" sibTransId="{CC5768C8-A55C-4701-B947-93D81B23B759}"/>
    <dgm:cxn modelId="{5E670151-C19D-4E60-B8D8-7966590DDE56}" type="presOf" srcId="{47EE3979-3E13-4B1C-BC74-384DA654CAE1}" destId="{C77D9D6D-D2E3-46B2-A54D-0B2AFF364229}" srcOrd="0" destOrd="0" presId="urn:microsoft.com/office/officeart/2005/8/layout/hierarchy2"/>
    <dgm:cxn modelId="{5297B5DB-6055-45AA-AACB-774D671F8224}" type="presParOf" srcId="{A1018600-3B61-47AD-A356-E35BFE218E1A}" destId="{E8779322-753D-4DFD-A0E1-FD3C42A18E9B}" srcOrd="0" destOrd="0" presId="urn:microsoft.com/office/officeart/2005/8/layout/hierarchy2"/>
    <dgm:cxn modelId="{9E677D1C-1B6C-4DE8-B45F-122768014619}" type="presParOf" srcId="{E8779322-753D-4DFD-A0E1-FD3C42A18E9B}" destId="{A51C55D6-A2C7-46CD-82BF-DBF3329806AB}" srcOrd="0" destOrd="0" presId="urn:microsoft.com/office/officeart/2005/8/layout/hierarchy2"/>
    <dgm:cxn modelId="{33847CCE-CAB1-42CB-BD3F-23F0632CCACA}" type="presParOf" srcId="{E8779322-753D-4DFD-A0E1-FD3C42A18E9B}" destId="{E3034139-7DB3-43F0-BF62-3933B5FFE4FC}" srcOrd="1" destOrd="0" presId="urn:microsoft.com/office/officeart/2005/8/layout/hierarchy2"/>
    <dgm:cxn modelId="{5BBE69A0-8E3E-4BAB-ACCF-9189F4DBEECA}" type="presParOf" srcId="{E3034139-7DB3-43F0-BF62-3933B5FFE4FC}" destId="{CC8089EE-8BF1-412B-96A3-E273B17C32ED}" srcOrd="0" destOrd="0" presId="urn:microsoft.com/office/officeart/2005/8/layout/hierarchy2"/>
    <dgm:cxn modelId="{8A172212-F11A-4504-A98A-FD731F445574}" type="presParOf" srcId="{CC8089EE-8BF1-412B-96A3-E273B17C32ED}" destId="{F2228CC8-8F4C-44DF-B59F-11EABAE6C67B}" srcOrd="0" destOrd="0" presId="urn:microsoft.com/office/officeart/2005/8/layout/hierarchy2"/>
    <dgm:cxn modelId="{895D1254-3BB7-43BB-9EC1-0C0C8FAE4AC2}" type="presParOf" srcId="{E3034139-7DB3-43F0-BF62-3933B5FFE4FC}" destId="{83CCCB22-65C2-4D23-8F03-F8F8738809A3}" srcOrd="1" destOrd="0" presId="urn:microsoft.com/office/officeart/2005/8/layout/hierarchy2"/>
    <dgm:cxn modelId="{7D1948F6-486D-4BAA-92E7-8B95497E6002}" type="presParOf" srcId="{83CCCB22-65C2-4D23-8F03-F8F8738809A3}" destId="{C77D9D6D-D2E3-46B2-A54D-0B2AFF364229}" srcOrd="0" destOrd="0" presId="urn:microsoft.com/office/officeart/2005/8/layout/hierarchy2"/>
    <dgm:cxn modelId="{763E54E9-4CCA-4A2F-A073-E85B0DF7963F}" type="presParOf" srcId="{83CCCB22-65C2-4D23-8F03-F8F8738809A3}" destId="{819E14C4-51B1-4B86-B41E-C69C4A78CB7F}" srcOrd="1" destOrd="0" presId="urn:microsoft.com/office/officeart/2005/8/layout/hierarchy2"/>
    <dgm:cxn modelId="{3E93F326-16E3-4034-9AA2-B60F89D5E00D}" type="presParOf" srcId="{819E14C4-51B1-4B86-B41E-C69C4A78CB7F}" destId="{DE0E6EF3-8734-4D47-8183-19A1B052F495}" srcOrd="0" destOrd="0" presId="urn:microsoft.com/office/officeart/2005/8/layout/hierarchy2"/>
    <dgm:cxn modelId="{60D49201-89BA-46D3-B5D3-701CDF91BCD2}" type="presParOf" srcId="{DE0E6EF3-8734-4D47-8183-19A1B052F495}" destId="{A3B11055-B4BC-45EA-9658-196A0678C308}" srcOrd="0" destOrd="0" presId="urn:microsoft.com/office/officeart/2005/8/layout/hierarchy2"/>
    <dgm:cxn modelId="{57CBC52D-BB92-4A2A-9320-8241383A3393}" type="presParOf" srcId="{819E14C4-51B1-4B86-B41E-C69C4A78CB7F}" destId="{D89EB6EF-AC9C-46DC-A1B7-2D09B2437F34}" srcOrd="1" destOrd="0" presId="urn:microsoft.com/office/officeart/2005/8/layout/hierarchy2"/>
    <dgm:cxn modelId="{A1309E6E-7DBB-4795-817C-724B522E8006}" type="presParOf" srcId="{D89EB6EF-AC9C-46DC-A1B7-2D09B2437F34}" destId="{40555E37-E273-44EF-B881-67111CFC7500}" srcOrd="0" destOrd="0" presId="urn:microsoft.com/office/officeart/2005/8/layout/hierarchy2"/>
    <dgm:cxn modelId="{604B9E38-2C31-480D-962C-1E0C132643F9}" type="presParOf" srcId="{D89EB6EF-AC9C-46DC-A1B7-2D09B2437F34}" destId="{82339D6F-4FBF-46D7-9625-D5E46C889818}" srcOrd="1" destOrd="0" presId="urn:microsoft.com/office/officeart/2005/8/layout/hierarchy2"/>
    <dgm:cxn modelId="{EF5946A8-2FD0-4E29-A120-956EE4D483EC}" type="presParOf" srcId="{82339D6F-4FBF-46D7-9625-D5E46C889818}" destId="{9082F944-F39E-426C-B6AC-E7114EE786F6}" srcOrd="0" destOrd="0" presId="urn:microsoft.com/office/officeart/2005/8/layout/hierarchy2"/>
    <dgm:cxn modelId="{6CD239BF-A8DD-425D-A0CB-1FAD6A701A7B}" type="presParOf" srcId="{9082F944-F39E-426C-B6AC-E7114EE786F6}" destId="{09066A2F-9BC1-412A-9EC3-003FCA0DF28C}" srcOrd="0" destOrd="0" presId="urn:microsoft.com/office/officeart/2005/8/layout/hierarchy2"/>
    <dgm:cxn modelId="{E8B83F21-A643-454E-8CCB-1DFF608D407E}" type="presParOf" srcId="{82339D6F-4FBF-46D7-9625-D5E46C889818}" destId="{D000AD94-0E7A-40E1-B82C-F94B84D1202D}" srcOrd="1" destOrd="0" presId="urn:microsoft.com/office/officeart/2005/8/layout/hierarchy2"/>
    <dgm:cxn modelId="{B0A93588-3BB4-45C4-8D45-4D7E47CF9F7F}" type="presParOf" srcId="{D000AD94-0E7A-40E1-B82C-F94B84D1202D}" destId="{CB8ACBEC-C142-4C51-A78A-775333B6A0BB}" srcOrd="0" destOrd="0" presId="urn:microsoft.com/office/officeart/2005/8/layout/hierarchy2"/>
    <dgm:cxn modelId="{770870C4-8193-4923-8F23-56BBC451D2B7}" type="presParOf" srcId="{D000AD94-0E7A-40E1-B82C-F94B84D1202D}" destId="{7258C34E-A040-42B5-995A-ECACC6134EA3}" srcOrd="1" destOrd="0" presId="urn:microsoft.com/office/officeart/2005/8/layout/hierarchy2"/>
    <dgm:cxn modelId="{41CB71BF-0CB8-4265-8DCE-657ADFAEBCCF}" type="presParOf" srcId="{819E14C4-51B1-4B86-B41E-C69C4A78CB7F}" destId="{AF6AF942-FC19-4D81-A321-E4BAB01B1327}" srcOrd="2" destOrd="0" presId="urn:microsoft.com/office/officeart/2005/8/layout/hierarchy2"/>
    <dgm:cxn modelId="{A07019A3-FDAC-49AC-B60B-E45E54A61EFA}" type="presParOf" srcId="{AF6AF942-FC19-4D81-A321-E4BAB01B1327}" destId="{AE5C7493-7A36-4AC2-A745-5DE144F3D837}" srcOrd="0" destOrd="0" presId="urn:microsoft.com/office/officeart/2005/8/layout/hierarchy2"/>
    <dgm:cxn modelId="{764B56CF-6EF8-4A9D-BA66-4D66400A56E4}" type="presParOf" srcId="{819E14C4-51B1-4B86-B41E-C69C4A78CB7F}" destId="{4FD34572-1388-42A3-97BC-BBDFF9A65C30}" srcOrd="3" destOrd="0" presId="urn:microsoft.com/office/officeart/2005/8/layout/hierarchy2"/>
    <dgm:cxn modelId="{1BA67941-906A-4A86-B644-B7BD8D2CC890}" type="presParOf" srcId="{4FD34572-1388-42A3-97BC-BBDFF9A65C30}" destId="{4D803A6E-2608-4C4F-BBAD-F868794E1138}" srcOrd="0" destOrd="0" presId="urn:microsoft.com/office/officeart/2005/8/layout/hierarchy2"/>
    <dgm:cxn modelId="{8F376B31-FD83-47D2-B7B3-1A39B2DBED7A}" type="presParOf" srcId="{4FD34572-1388-42A3-97BC-BBDFF9A65C30}" destId="{28C80920-4C2A-4D53-ACBA-7E50D85D71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86C01-81DF-4783-BC75-E07B9F878667}" type="datetimeFigureOut">
              <a:rPr lang="en-US" smtClean="0"/>
              <a:t>12-07-2017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2A444-9A29-432D-B4DE-6102216C1AEC}" type="slidenum">
              <a:rPr lang="en-US" smtClean="0"/>
              <a:t>‹#›</a:t>
            </a:fld>
            <a:endParaRPr lang="en-US"/>
          </a:p>
        </p:txBody>
      </p:sp>
    </p:spTree>
    <p:extLst>
      <p:ext uri="{BB962C8B-B14F-4D97-AF65-F5344CB8AC3E}">
        <p14:creationId xmlns:p14="http://schemas.microsoft.com/office/powerpoint/2010/main" val="200335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a:t>
            </a:fld>
            <a:endParaRPr lang="en-US"/>
          </a:p>
        </p:txBody>
      </p:sp>
    </p:spTree>
    <p:extLst>
      <p:ext uri="{BB962C8B-B14F-4D97-AF65-F5344CB8AC3E}">
        <p14:creationId xmlns:p14="http://schemas.microsoft.com/office/powerpoint/2010/main" val="175906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12</a:t>
            </a:fld>
            <a:endParaRPr lang="en-US"/>
          </a:p>
        </p:txBody>
      </p:sp>
    </p:spTree>
    <p:extLst>
      <p:ext uri="{BB962C8B-B14F-4D97-AF65-F5344CB8AC3E}">
        <p14:creationId xmlns:p14="http://schemas.microsoft.com/office/powerpoint/2010/main" val="343311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13</a:t>
            </a:fld>
            <a:endParaRPr lang="en-US"/>
          </a:p>
        </p:txBody>
      </p:sp>
    </p:spTree>
    <p:extLst>
      <p:ext uri="{BB962C8B-B14F-4D97-AF65-F5344CB8AC3E}">
        <p14:creationId xmlns:p14="http://schemas.microsoft.com/office/powerpoint/2010/main" val="318033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15</a:t>
            </a:fld>
            <a:endParaRPr lang="en-US"/>
          </a:p>
        </p:txBody>
      </p:sp>
    </p:spTree>
    <p:extLst>
      <p:ext uri="{BB962C8B-B14F-4D97-AF65-F5344CB8AC3E}">
        <p14:creationId xmlns:p14="http://schemas.microsoft.com/office/powerpoint/2010/main" val="82857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16</a:t>
            </a:fld>
            <a:endParaRPr lang="en-US"/>
          </a:p>
        </p:txBody>
      </p:sp>
    </p:spTree>
    <p:extLst>
      <p:ext uri="{BB962C8B-B14F-4D97-AF65-F5344CB8AC3E}">
        <p14:creationId xmlns:p14="http://schemas.microsoft.com/office/powerpoint/2010/main" val="252880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17</a:t>
            </a:fld>
            <a:endParaRPr lang="en-US"/>
          </a:p>
        </p:txBody>
      </p:sp>
    </p:spTree>
    <p:extLst>
      <p:ext uri="{BB962C8B-B14F-4D97-AF65-F5344CB8AC3E}">
        <p14:creationId xmlns:p14="http://schemas.microsoft.com/office/powerpoint/2010/main" val="281342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18</a:t>
            </a:fld>
            <a:endParaRPr lang="en-US"/>
          </a:p>
        </p:txBody>
      </p:sp>
    </p:spTree>
    <p:extLst>
      <p:ext uri="{BB962C8B-B14F-4D97-AF65-F5344CB8AC3E}">
        <p14:creationId xmlns:p14="http://schemas.microsoft.com/office/powerpoint/2010/main" val="13596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19</a:t>
            </a:fld>
            <a:endParaRPr lang="en-US"/>
          </a:p>
        </p:txBody>
      </p:sp>
    </p:spTree>
    <p:extLst>
      <p:ext uri="{BB962C8B-B14F-4D97-AF65-F5344CB8AC3E}">
        <p14:creationId xmlns:p14="http://schemas.microsoft.com/office/powerpoint/2010/main" val="242961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smtClean="0"/>
          </a:p>
        </p:txBody>
      </p:sp>
      <p:sp>
        <p:nvSpPr>
          <p:cNvPr id="4" name="Slide Number Placeholder 3"/>
          <p:cNvSpPr>
            <a:spLocks noGrp="1"/>
          </p:cNvSpPr>
          <p:nvPr>
            <p:ph type="sldNum" sz="quarter" idx="10"/>
          </p:nvPr>
        </p:nvSpPr>
        <p:spPr/>
        <p:txBody>
          <a:bodyPr/>
          <a:lstStyle/>
          <a:p>
            <a:fld id="{4112A444-9A29-432D-B4DE-6102216C1AEC}" type="slidenum">
              <a:rPr lang="en-US" smtClean="0"/>
              <a:t>20</a:t>
            </a:fld>
            <a:endParaRPr lang="en-US"/>
          </a:p>
        </p:txBody>
      </p:sp>
    </p:spTree>
    <p:extLst>
      <p:ext uri="{BB962C8B-B14F-4D97-AF65-F5344CB8AC3E}">
        <p14:creationId xmlns:p14="http://schemas.microsoft.com/office/powerpoint/2010/main" val="391731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21</a:t>
            </a:fld>
            <a:endParaRPr lang="en-US"/>
          </a:p>
        </p:txBody>
      </p:sp>
    </p:spTree>
    <p:extLst>
      <p:ext uri="{BB962C8B-B14F-4D97-AF65-F5344CB8AC3E}">
        <p14:creationId xmlns:p14="http://schemas.microsoft.com/office/powerpoint/2010/main" val="51734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22</a:t>
            </a:fld>
            <a:endParaRPr lang="en-US"/>
          </a:p>
        </p:txBody>
      </p:sp>
    </p:spTree>
    <p:extLst>
      <p:ext uri="{BB962C8B-B14F-4D97-AF65-F5344CB8AC3E}">
        <p14:creationId xmlns:p14="http://schemas.microsoft.com/office/powerpoint/2010/main" val="17483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a:t>
            </a:fld>
            <a:endParaRPr lang="en-US"/>
          </a:p>
        </p:txBody>
      </p:sp>
    </p:spTree>
    <p:extLst>
      <p:ext uri="{BB962C8B-B14F-4D97-AF65-F5344CB8AC3E}">
        <p14:creationId xmlns:p14="http://schemas.microsoft.com/office/powerpoint/2010/main" val="137984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23</a:t>
            </a:fld>
            <a:endParaRPr lang="en-US"/>
          </a:p>
        </p:txBody>
      </p:sp>
    </p:spTree>
    <p:extLst>
      <p:ext uri="{BB962C8B-B14F-4D97-AF65-F5344CB8AC3E}">
        <p14:creationId xmlns:p14="http://schemas.microsoft.com/office/powerpoint/2010/main" val="117859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24</a:t>
            </a:fld>
            <a:endParaRPr lang="en-US"/>
          </a:p>
        </p:txBody>
      </p:sp>
    </p:spTree>
    <p:extLst>
      <p:ext uri="{BB962C8B-B14F-4D97-AF65-F5344CB8AC3E}">
        <p14:creationId xmlns:p14="http://schemas.microsoft.com/office/powerpoint/2010/main" val="124092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25</a:t>
            </a:fld>
            <a:endParaRPr lang="en-US"/>
          </a:p>
        </p:txBody>
      </p:sp>
    </p:spTree>
    <p:extLst>
      <p:ext uri="{BB962C8B-B14F-4D97-AF65-F5344CB8AC3E}">
        <p14:creationId xmlns:p14="http://schemas.microsoft.com/office/powerpoint/2010/main" val="236924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26</a:t>
            </a:fld>
            <a:endParaRPr lang="en-US"/>
          </a:p>
        </p:txBody>
      </p:sp>
    </p:spTree>
    <p:extLst>
      <p:ext uri="{BB962C8B-B14F-4D97-AF65-F5344CB8AC3E}">
        <p14:creationId xmlns:p14="http://schemas.microsoft.com/office/powerpoint/2010/main" val="2415877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28</a:t>
            </a:fld>
            <a:endParaRPr lang="en-US"/>
          </a:p>
        </p:txBody>
      </p:sp>
    </p:spTree>
    <p:extLst>
      <p:ext uri="{BB962C8B-B14F-4D97-AF65-F5344CB8AC3E}">
        <p14:creationId xmlns:p14="http://schemas.microsoft.com/office/powerpoint/2010/main" val="389775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29</a:t>
            </a:fld>
            <a:endParaRPr lang="en-US"/>
          </a:p>
        </p:txBody>
      </p:sp>
    </p:spTree>
    <p:extLst>
      <p:ext uri="{BB962C8B-B14F-4D97-AF65-F5344CB8AC3E}">
        <p14:creationId xmlns:p14="http://schemas.microsoft.com/office/powerpoint/2010/main" val="345071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30</a:t>
            </a:fld>
            <a:endParaRPr lang="en-US"/>
          </a:p>
        </p:txBody>
      </p:sp>
    </p:spTree>
    <p:extLst>
      <p:ext uri="{BB962C8B-B14F-4D97-AF65-F5344CB8AC3E}">
        <p14:creationId xmlns:p14="http://schemas.microsoft.com/office/powerpoint/2010/main" val="339715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31</a:t>
            </a:fld>
            <a:endParaRPr lang="en-US"/>
          </a:p>
        </p:txBody>
      </p:sp>
    </p:spTree>
    <p:extLst>
      <p:ext uri="{BB962C8B-B14F-4D97-AF65-F5344CB8AC3E}">
        <p14:creationId xmlns:p14="http://schemas.microsoft.com/office/powerpoint/2010/main" val="17412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3</a:t>
            </a:fld>
            <a:endParaRPr lang="en-US"/>
          </a:p>
        </p:txBody>
      </p:sp>
    </p:spTree>
    <p:extLst>
      <p:ext uri="{BB962C8B-B14F-4D97-AF65-F5344CB8AC3E}">
        <p14:creationId xmlns:p14="http://schemas.microsoft.com/office/powerpoint/2010/main" val="235291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ka-GE" sz="1200"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smtClean="0"/>
                  <a:t>მოვიყვანოთ ფაზი-ინტუიციონისტური სიმრავლის ფორმალური </a:t>
                </a:r>
                <a:r>
                  <a:rPr lang="ka-GE" sz="1200" smtClean="0"/>
                  <a:t>განსაზღვრება</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smtClean="0">
                    <a:solidFill>
                      <a:schemeClr val="tx1"/>
                    </a:solidFill>
                    <a:effectLst/>
                    <a:ea typeface="+mn-ea"/>
                    <a:cs typeface="+mn-cs"/>
                  </a:rPr>
                  <a:t>სადაც </a:t>
                </a:r>
                <a:r>
                  <a:rPr lang="en-US" sz="1200" i="0" kern="1200" smtClean="0">
                    <a:solidFill>
                      <a:schemeClr val="tx1"/>
                    </a:solidFill>
                    <a:effectLst/>
                    <a:latin typeface="+mn-lt"/>
                    <a:ea typeface="+mn-ea"/>
                    <a:cs typeface="+mn-cs"/>
                  </a:rPr>
                  <a:t>𝑋</a:t>
                </a:r>
                <a:r>
                  <a:rPr lang="en-US" sz="1200" kern="1200">
                    <a:solidFill>
                      <a:schemeClr val="tx1"/>
                    </a:solidFill>
                    <a:effectLst/>
                    <a:latin typeface="+mn-lt"/>
                    <a:ea typeface="+mn-ea"/>
                    <a:cs typeface="+mn-cs"/>
                  </a:rPr>
                  <a:t> </a:t>
                </a:r>
                <a:r>
                  <a:rPr lang="ka-GE" sz="1200" kern="1200">
                    <a:solidFill>
                      <a:schemeClr val="tx1"/>
                    </a:solidFill>
                    <a:effectLst/>
                    <a:latin typeface="+mn-lt"/>
                    <a:ea typeface="+mn-ea"/>
                    <a:cs typeface="+mn-cs"/>
                  </a:rPr>
                  <a:t>უნივერსალური სიმრავლეა:</a:t>
                </a:r>
                <a:endParaRPr lang="ka-GE" sz="1200" smtClean="0"/>
              </a:p>
            </p:txBody>
          </p:sp>
        </mc:Fallback>
      </mc:AlternateContent>
      <p:sp>
        <p:nvSpPr>
          <p:cNvPr id="4" name="Slide Number Placeholder 3"/>
          <p:cNvSpPr>
            <a:spLocks noGrp="1"/>
          </p:cNvSpPr>
          <p:nvPr>
            <p:ph type="sldNum" sz="quarter" idx="10"/>
          </p:nvPr>
        </p:nvSpPr>
        <p:spPr/>
        <p:txBody>
          <a:bodyPr/>
          <a:lstStyle/>
          <a:p>
            <a:fld id="{4112A444-9A29-432D-B4DE-6102216C1AEC}" type="slidenum">
              <a:rPr lang="en-US" smtClean="0"/>
              <a:t>4</a:t>
            </a:fld>
            <a:endParaRPr lang="en-US"/>
          </a:p>
        </p:txBody>
      </p:sp>
    </p:spTree>
    <p:extLst>
      <p:ext uri="{BB962C8B-B14F-4D97-AF65-F5344CB8AC3E}">
        <p14:creationId xmlns:p14="http://schemas.microsoft.com/office/powerpoint/2010/main" val="377165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ka-GE"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mtClean="0"/>
                  <a:t>ფაზი-ინტუიციონისტური </a:t>
                </a:r>
                <a:r>
                  <a:rPr lang="ka-GE" i="0">
                    <a:latin typeface="Cambria Math" panose="02040503050406030204" pitchFamily="18" charset="0"/>
                  </a:rPr>
                  <a:t>𝐴 </a:t>
                </a:r>
                <a:r>
                  <a:rPr lang="ka-GE"/>
                  <a:t> სიმრავლის </a:t>
                </a:r>
                <a:endParaRPr lang="ka-GE" smtClean="0"/>
              </a:p>
              <a:p>
                <a:pPr marL="0" marR="0" indent="0" algn="l" defTabSz="914400" rtl="0" eaLnBrk="1" fontAlgn="auto" latinLnBrk="0" hangingPunct="1">
                  <a:lnSpc>
                    <a:spcPct val="100000"/>
                  </a:lnSpc>
                  <a:spcBef>
                    <a:spcPts val="0"/>
                  </a:spcBef>
                  <a:spcAft>
                    <a:spcPts val="0"/>
                  </a:spcAft>
                  <a:buClrTx/>
                  <a:buSzTx/>
                  <a:buFontTx/>
                  <a:buNone/>
                  <a:tabLst/>
                  <a:defRPr/>
                </a:pPr>
                <a:r>
                  <a:rPr lang="ka-GE" smtClean="0"/>
                  <a:t>ორი </a:t>
                </a:r>
                <a:r>
                  <a:rPr lang="ka-GE" i="0">
                    <a:latin typeface="Cambria Math" panose="02040503050406030204" pitchFamily="18" charset="0"/>
                  </a:rPr>
                  <a:t>𝐴</a:t>
                </a:r>
                <a:r>
                  <a:rPr lang="ka-GE"/>
                  <a:t> და </a:t>
                </a:r>
                <a:r>
                  <a:rPr lang="ka-GE" i="0">
                    <a:latin typeface="Cambria Math" panose="02040503050406030204" pitchFamily="18" charset="0"/>
                  </a:rPr>
                  <a:t>𝐵</a:t>
                </a:r>
                <a:r>
                  <a:rPr lang="ka-GE"/>
                  <a:t> ფაზი-ინტუიციონისტური </a:t>
                </a:r>
                <a:r>
                  <a:rPr lang="ka-GE" smtClean="0"/>
                  <a:t>სიმრავლის</a:t>
                </a:r>
              </a:p>
            </p:txBody>
          </p:sp>
        </mc:Fallback>
      </mc:AlternateContent>
      <p:sp>
        <p:nvSpPr>
          <p:cNvPr id="4" name="Slide Number Placeholder 3"/>
          <p:cNvSpPr>
            <a:spLocks noGrp="1"/>
          </p:cNvSpPr>
          <p:nvPr>
            <p:ph type="sldNum" sz="quarter" idx="10"/>
          </p:nvPr>
        </p:nvSpPr>
        <p:spPr/>
        <p:txBody>
          <a:bodyPr/>
          <a:lstStyle/>
          <a:p>
            <a:fld id="{4112A444-9A29-432D-B4DE-6102216C1AEC}" type="slidenum">
              <a:rPr lang="en-US" smtClean="0"/>
              <a:t>5</a:t>
            </a:fld>
            <a:endParaRPr lang="en-US"/>
          </a:p>
        </p:txBody>
      </p:sp>
    </p:spTree>
    <p:extLst>
      <p:ext uri="{BB962C8B-B14F-4D97-AF65-F5344CB8AC3E}">
        <p14:creationId xmlns:p14="http://schemas.microsoft.com/office/powerpoint/2010/main" val="322628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6</a:t>
            </a:fld>
            <a:endParaRPr lang="en-US"/>
          </a:p>
        </p:txBody>
      </p:sp>
    </p:spTree>
    <p:extLst>
      <p:ext uri="{BB962C8B-B14F-4D97-AF65-F5344CB8AC3E}">
        <p14:creationId xmlns:p14="http://schemas.microsoft.com/office/powerpoint/2010/main" val="287955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7</a:t>
            </a:fld>
            <a:endParaRPr lang="en-US"/>
          </a:p>
        </p:txBody>
      </p:sp>
    </p:spTree>
    <p:extLst>
      <p:ext uri="{BB962C8B-B14F-4D97-AF65-F5344CB8AC3E}">
        <p14:creationId xmlns:p14="http://schemas.microsoft.com/office/powerpoint/2010/main" val="410308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8</a:t>
            </a:fld>
            <a:endParaRPr lang="en-US"/>
          </a:p>
        </p:txBody>
      </p:sp>
    </p:spTree>
    <p:extLst>
      <p:ext uri="{BB962C8B-B14F-4D97-AF65-F5344CB8AC3E}">
        <p14:creationId xmlns:p14="http://schemas.microsoft.com/office/powerpoint/2010/main" val="403920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2A444-9A29-432D-B4DE-6102216C1AEC}" type="slidenum">
              <a:rPr lang="en-US" smtClean="0"/>
              <a:t>9</a:t>
            </a:fld>
            <a:endParaRPr lang="en-US"/>
          </a:p>
        </p:txBody>
      </p:sp>
    </p:spTree>
    <p:extLst>
      <p:ext uri="{BB962C8B-B14F-4D97-AF65-F5344CB8AC3E}">
        <p14:creationId xmlns:p14="http://schemas.microsoft.com/office/powerpoint/2010/main" val="19304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4159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60587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2653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9879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4224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0532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6142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233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46065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710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66708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12-07-2017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2355989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772" y="919921"/>
            <a:ext cx="11093116" cy="2717440"/>
          </a:xfrm>
        </p:spPr>
        <p:txBody>
          <a:bodyPr>
            <a:noAutofit/>
          </a:bodyPr>
          <a:lstStyle/>
          <a:p>
            <a:r>
              <a:rPr lang="ka-GE" sz="3600" smtClean="0">
                <a:ln w="0"/>
                <a:solidFill>
                  <a:schemeClr val="accent1"/>
                </a:solidFill>
                <a:effectLst>
                  <a:outerShdw blurRad="38100" dist="25400" dir="5400000" algn="ctr" rotWithShape="0">
                    <a:srgbClr val="6E747A">
                      <a:alpha val="43000"/>
                    </a:srgbClr>
                  </a:outerShdw>
                </a:effectLst>
              </a:rPr>
              <a:t>ფაზი-TOPSIS </a:t>
            </a:r>
            <a:r>
              <a:rPr lang="ka-GE" sz="3600">
                <a:ln w="0"/>
                <a:solidFill>
                  <a:schemeClr val="accent1"/>
                </a:solidFill>
                <a:effectLst>
                  <a:outerShdw blurRad="38100" dist="25400" dir="5400000" algn="ctr" rotWithShape="0">
                    <a:srgbClr val="6E747A">
                      <a:alpha val="43000"/>
                    </a:srgbClr>
                  </a:outerShdw>
                </a:effectLst>
              </a:rPr>
              <a:t>მიდგომა და პროგრამული უზრუნველყოფის განვითარება მრავალკრიტერიალური ფაზი-ინტუიციონისტური </a:t>
            </a:r>
            <a:r>
              <a:rPr lang="ka-GE" sz="3600" smtClean="0">
                <a:ln w="0"/>
                <a:solidFill>
                  <a:schemeClr val="accent1"/>
                </a:solidFill>
                <a:effectLst>
                  <a:outerShdw blurRad="38100" dist="25400" dir="5400000" algn="ctr" rotWithShape="0">
                    <a:srgbClr val="6E747A">
                      <a:alpha val="43000"/>
                    </a:srgbClr>
                  </a:outerShdw>
                </a:effectLst>
              </a:rPr>
              <a:t>გადაწყვეტილების </a:t>
            </a:r>
            <a:r>
              <a:rPr lang="ka-GE" sz="3600">
                <a:ln w="0"/>
                <a:solidFill>
                  <a:schemeClr val="accent1"/>
                </a:solidFill>
                <a:effectLst>
                  <a:outerShdw blurRad="38100" dist="25400" dir="5400000" algn="ctr" rotWithShape="0">
                    <a:srgbClr val="6E747A">
                      <a:alpha val="43000"/>
                    </a:srgbClr>
                  </a:outerShdw>
                </a:effectLst>
              </a:rPr>
              <a:t>მიღების მოდელისთვის</a:t>
            </a:r>
            <a:endParaRPr lang="en-US" sz="3600">
              <a:ln w="0"/>
              <a:solidFill>
                <a:schemeClr val="accent1"/>
              </a:solidFill>
              <a:effectLst>
                <a:outerShdw blurRad="38100" dist="25400" dir="5400000" algn="ctr" rotWithShape="0">
                  <a:srgbClr val="6E747A">
                    <a:alpha val="43000"/>
                  </a:srgbClr>
                </a:outerShdw>
              </a:effectLst>
            </a:endParaRPr>
          </a:p>
        </p:txBody>
      </p:sp>
      <p:sp>
        <p:nvSpPr>
          <p:cNvPr id="3" name="Subtitle 2"/>
          <p:cNvSpPr txBox="1">
            <a:spLocks/>
          </p:cNvSpPr>
          <p:nvPr/>
        </p:nvSpPr>
        <p:spPr>
          <a:xfrm>
            <a:off x="579772" y="5556337"/>
            <a:ext cx="6378241" cy="830686"/>
          </a:xfrm>
          <a:prstGeom prst="rect">
            <a:avLst/>
          </a:prstGeom>
        </p:spPr>
        <p:txBody>
          <a:bodyP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ka-GE" sz="2300" cap="all" smtClean="0"/>
              <a:t>მაგისტრანტი: </a:t>
            </a:r>
            <a:r>
              <a:rPr lang="ka-GE" sz="2300" b="1" cap="all" smtClean="0"/>
              <a:t>ირინა კაზარიანი</a:t>
            </a:r>
            <a:endParaRPr lang="ka-GE" sz="2300" b="1" cap="all"/>
          </a:p>
        </p:txBody>
      </p:sp>
      <p:sp>
        <p:nvSpPr>
          <p:cNvPr id="4" name="Subtitle 2"/>
          <p:cNvSpPr txBox="1">
            <a:spLocks/>
          </p:cNvSpPr>
          <p:nvPr/>
        </p:nvSpPr>
        <p:spPr>
          <a:xfrm>
            <a:off x="579772" y="4978748"/>
            <a:ext cx="8906566" cy="770914"/>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ka-GE" sz="4200">
                <a:solidFill>
                  <a:schemeClr val="tx1"/>
                </a:solidFill>
              </a:rPr>
              <a:t>ხელმძღვანელები: </a:t>
            </a:r>
            <a:r>
              <a:rPr lang="ka-GE" sz="4200" b="1">
                <a:solidFill>
                  <a:schemeClr val="tx1"/>
                </a:solidFill>
              </a:rPr>
              <a:t>გია </a:t>
            </a:r>
            <a:r>
              <a:rPr lang="ka-GE" sz="4200" b="1" smtClean="0">
                <a:solidFill>
                  <a:schemeClr val="tx1"/>
                </a:solidFill>
              </a:rPr>
              <a:t>სირბილაძე</a:t>
            </a:r>
            <a:r>
              <a:rPr lang="ka-GE" sz="4200" smtClean="0">
                <a:solidFill>
                  <a:schemeClr val="tx1"/>
                </a:solidFill>
              </a:rPr>
              <a:t>, </a:t>
            </a:r>
            <a:r>
              <a:rPr lang="ka-GE" sz="4200" b="1" smtClean="0">
                <a:solidFill>
                  <a:schemeClr val="tx1"/>
                </a:solidFill>
              </a:rPr>
              <a:t>ირინა ხუციშვილი</a:t>
            </a:r>
          </a:p>
          <a:p>
            <a:r>
              <a:rPr lang="ka-GE" smtClean="0"/>
              <a:t>                          </a:t>
            </a:r>
            <a:endParaRPr lang="en-US"/>
          </a:p>
        </p:txBody>
      </p:sp>
    </p:spTree>
    <p:extLst>
      <p:ext uri="{BB962C8B-B14F-4D97-AF65-F5344CB8AC3E}">
        <p14:creationId xmlns:p14="http://schemas.microsoft.com/office/powerpoint/2010/main" val="24751254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3003" y="249382"/>
                <a:ext cx="11887200" cy="6461760"/>
              </a:xfrm>
            </p:spPr>
            <p:txBody>
              <a:bodyPr>
                <a:normAutofit/>
              </a:bodyPr>
              <a:lstStyle/>
              <a:p>
                <a:pPr marL="0" lvl="0" indent="0">
                  <a:buNone/>
                </a:pPr>
                <a:r>
                  <a:rPr lang="ka-GE" smtClean="0"/>
                  <a:t>4. განისაზღვროს კრიტერიუმების წონები:</a:t>
                </a:r>
              </a:p>
              <a:p>
                <a:pPr marL="571500" indent="-571500">
                  <a:buFont typeface="+mj-lt"/>
                  <a:buAutoNum type="romanUcPeriod"/>
                </a:pPr>
                <a:r>
                  <a:rPr lang="ka-GE"/>
                  <a:t>ამოცანაზე მომუშავე ექსპერტების მიერ მოხდეს </a:t>
                </a:r>
                <a:r>
                  <a:rPr lang="ka-GE" smtClean="0"/>
                  <a:t>კრიტერიუმების შეფასება </a:t>
                </a:r>
                <a:r>
                  <a:rPr lang="ka-GE"/>
                  <a:t>ლინგვისტური </a:t>
                </a:r>
                <a:r>
                  <a:rPr lang="ka-GE" smtClean="0"/>
                  <a:t>ტერმებით.</a:t>
                </a:r>
              </a:p>
              <a:p>
                <a:pPr marL="571500" indent="-571500">
                  <a:buFont typeface="+mj-lt"/>
                  <a:buAutoNum type="romanUcPeriod"/>
                </a:pPr>
                <a:r>
                  <a:rPr lang="ka-GE"/>
                  <a:t>ამოცანაზე მომუშავე ექსპერტების მიერ მოხდეს კრიტერიუმების </a:t>
                </a:r>
                <a:r>
                  <a:rPr lang="ka-GE" smtClean="0"/>
                  <a:t>უპირატესობათა ურთიერთობის მატრიცის აგება ლინგვისტური ტერმების საშუალებით.</a:t>
                </a:r>
                <a:endParaRPr lang="en-US" smtClean="0"/>
              </a:p>
              <a:p>
                <a:pPr marL="571500" indent="-571500">
                  <a:buFont typeface="+mj-lt"/>
                  <a:buAutoNum type="romanUcPeriod"/>
                </a:pPr>
                <a:r>
                  <a:rPr lang="ka-GE"/>
                  <a:t>ფაზი-ინტუიციონისტური გადაწყვეტილების მატრიციდან მოსალოდნელი ინფორმაციის შინაარსი თითოეული </a:t>
                </a:r>
                <a14:m>
                  <m:oMath xmlns:m="http://schemas.openxmlformats.org/officeDocument/2006/math">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r>
                      <a:rPr lang="ka-GE" i="1">
                        <a:latin typeface="Cambria Math" panose="02040503050406030204" pitchFamily="18" charset="0"/>
                      </a:rPr>
                      <m:t> </m:t>
                    </m:r>
                  </m:oMath>
                </a14:m>
                <a:r>
                  <a:rPr lang="ka-GE"/>
                  <a:t>კრიტერიუმისგან </a:t>
                </a:r>
                <a:r>
                  <a:rPr lang="ka-GE" smtClean="0"/>
                  <a:t>გამოითვლება შენონის ენტროპიით:</a:t>
                </a:r>
                <a:endParaRPr lang="ka-GE" i="1"/>
              </a:p>
              <a:p>
                <a:pPr marL="0" indent="0" algn="ctr">
                  <a:buNone/>
                </a:pPr>
                <a14:m>
                  <m:oMath xmlns:m="http://schemas.openxmlformats.org/officeDocument/2006/math">
                    <m:sSubSup>
                      <m:sSubSupPr>
                        <m:ctrlPr>
                          <a:rPr lang="en-US" i="1">
                            <a:latin typeface="Cambria Math" panose="02040503050406030204" pitchFamily="18" charset="0"/>
                          </a:rPr>
                        </m:ctrlPr>
                      </m:sSubSupPr>
                      <m:e>
                        <m:r>
                          <a:rPr lang="ka-GE" i="1">
                            <a:latin typeface="Cambria Math" panose="02040503050406030204" pitchFamily="18" charset="0"/>
                          </a:rPr>
                          <m:t>𝐸</m:t>
                        </m:r>
                      </m:e>
                      <m:sub>
                        <m:r>
                          <a:rPr lang="ka-GE" i="1">
                            <a:latin typeface="Cambria Math" panose="02040503050406030204" pitchFamily="18" charset="0"/>
                          </a:rPr>
                          <m:t>𝐿𝑇</m:t>
                        </m:r>
                      </m:sub>
                      <m:sup>
                        <m:r>
                          <a:rPr lang="ka-GE" i="1">
                            <a:latin typeface="Cambria Math" panose="02040503050406030204" pitchFamily="18" charset="0"/>
                          </a:rPr>
                          <m:t>𝐼𝐹𝑆</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r>
                      <a:rPr lang="ka-GE" i="1">
                        <a:latin typeface="Cambria Math" panose="02040503050406030204" pitchFamily="18" charset="0"/>
                      </a:rPr>
                      <m:t>=−</m:t>
                    </m:r>
                    <m:f>
                      <m:fPr>
                        <m:ctrlPr>
                          <a:rPr lang="en-US" i="1">
                            <a:latin typeface="Cambria Math" panose="02040503050406030204" pitchFamily="18" charset="0"/>
                          </a:rPr>
                        </m:ctrlPr>
                      </m:fPr>
                      <m:num>
                        <m:r>
                          <a:rPr lang="ka-GE" i="1">
                            <a:latin typeface="Cambria Math" panose="02040503050406030204" pitchFamily="18" charset="0"/>
                          </a:rPr>
                          <m:t>1</m:t>
                        </m:r>
                      </m:num>
                      <m:den>
                        <m:r>
                          <a:rPr lang="ka-GE" i="1">
                            <a:latin typeface="Cambria Math" panose="02040503050406030204" pitchFamily="18" charset="0"/>
                          </a:rPr>
                          <m:t>𝑚</m:t>
                        </m:r>
                        <m:r>
                          <a:rPr lang="ka-GE" i="1">
                            <a:latin typeface="Cambria Math" panose="02040503050406030204" pitchFamily="18" charset="0"/>
                          </a:rPr>
                          <m:t> </m:t>
                        </m:r>
                        <m:func>
                          <m:funcPr>
                            <m:ctrlPr>
                              <a:rPr lang="en-US" i="1">
                                <a:latin typeface="Cambria Math" panose="02040503050406030204" pitchFamily="18" charset="0"/>
                              </a:rPr>
                            </m:ctrlPr>
                          </m:funcPr>
                          <m:fName>
                            <m:r>
                              <m:rPr>
                                <m:sty m:val="p"/>
                              </m:rPr>
                              <a:rPr lang="ka-GE">
                                <a:latin typeface="Cambria Math" panose="02040503050406030204" pitchFamily="18" charset="0"/>
                              </a:rPr>
                              <m:t>ln</m:t>
                            </m:r>
                          </m:fName>
                          <m:e>
                            <m:r>
                              <a:rPr lang="ka-GE" i="1">
                                <a:latin typeface="Cambria Math" panose="02040503050406030204" pitchFamily="18" charset="0"/>
                              </a:rPr>
                              <m:t>2</m:t>
                            </m:r>
                          </m:e>
                        </m:func>
                      </m:den>
                    </m:f>
                    <m:nary>
                      <m:naryPr>
                        <m:chr m:val="∑"/>
                        <m:limLoc m:val="undOvr"/>
                        <m:ctrlPr>
                          <a:rPr lang="en-US" i="1">
                            <a:latin typeface="Cambria Math" panose="02040503050406030204" pitchFamily="18" charset="0"/>
                          </a:rPr>
                        </m:ctrlPr>
                      </m:naryPr>
                      <m:sub>
                        <m:r>
                          <a:rPr lang="ka-GE" i="1">
                            <a:latin typeface="Cambria Math" panose="02040503050406030204" pitchFamily="18" charset="0"/>
                          </a:rPr>
                          <m:t>𝑖</m:t>
                        </m:r>
                        <m:r>
                          <a:rPr lang="ka-GE" i="1">
                            <a:latin typeface="Cambria Math" panose="02040503050406030204" pitchFamily="18" charset="0"/>
                          </a:rPr>
                          <m:t>=1</m:t>
                        </m:r>
                      </m:sub>
                      <m:sup>
                        <m:r>
                          <a:rPr lang="ka-GE" i="1">
                            <a:latin typeface="Cambria Math" panose="02040503050406030204" pitchFamily="18" charset="0"/>
                          </a:rPr>
                          <m:t>𝑚</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func>
                              <m:funcPr>
                                <m:ctrlPr>
                                  <a:rPr lang="en-US" i="1">
                                    <a:latin typeface="Cambria Math" panose="02040503050406030204" pitchFamily="18" charset="0"/>
                                  </a:rPr>
                                </m:ctrlPr>
                              </m:funcPr>
                              <m:fName>
                                <m:r>
                                  <m:rPr>
                                    <m:sty m:val="p"/>
                                  </m:rPr>
                                  <a:rPr lang="ka-GE">
                                    <a:latin typeface="Cambria Math" panose="02040503050406030204" pitchFamily="18" charset="0"/>
                                  </a:rPr>
                                  <m:t>ln</m:t>
                                </m:r>
                              </m:fName>
                              <m:e>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func>
                                  <m:funcPr>
                                    <m:ctrlPr>
                                      <a:rPr lang="en-US" i="1">
                                        <a:latin typeface="Cambria Math" panose="02040503050406030204" pitchFamily="18" charset="0"/>
                                      </a:rPr>
                                    </m:ctrlPr>
                                  </m:funcPr>
                                  <m:fName>
                                    <m:r>
                                      <m:rPr>
                                        <m:sty m:val="p"/>
                                      </m:rPr>
                                      <a:rPr lang="ka-GE">
                                        <a:latin typeface="Cambria Math" panose="02040503050406030204" pitchFamily="18" charset="0"/>
                                      </a:rPr>
                                      <m:t>ln</m:t>
                                    </m:r>
                                  </m:fName>
                                  <m:e>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e>
                                </m:func>
                                <m:r>
                                  <a:rPr lang="ka-GE" i="1">
                                    <a:latin typeface="Cambria Math" panose="02040503050406030204" pitchFamily="18" charset="0"/>
                                  </a:rPr>
                                  <m:t>−</m:t>
                                </m:r>
                                <m:d>
                                  <m:dPr>
                                    <m:ctrlPr>
                                      <a:rPr lang="en-US" i="1">
                                        <a:latin typeface="Cambria Math" panose="02040503050406030204" pitchFamily="18" charset="0"/>
                                      </a:rPr>
                                    </m:ctrlPr>
                                  </m:dPr>
                                  <m:e>
                                    <m:r>
                                      <a:rPr lang="ka-GE" i="1">
                                        <a:latin typeface="Cambria Math" panose="02040503050406030204" pitchFamily="18" charset="0"/>
                                      </a:rPr>
                                      <m:t>1−</m:t>
                                    </m:r>
                                    <m:sSub>
                                      <m:sSubPr>
                                        <m:ctrlPr>
                                          <a:rPr lang="en-US" i="1">
                                            <a:latin typeface="Cambria Math" panose="02040503050406030204" pitchFamily="18" charset="0"/>
                                          </a:rPr>
                                        </m:ctrlPr>
                                      </m:sSubPr>
                                      <m:e>
                                        <m:r>
                                          <a:rPr lang="ka-GE" i="1">
                                            <a:latin typeface="Cambria Math" panose="02040503050406030204" pitchFamily="18" charset="0"/>
                                          </a:rPr>
                                          <m:t>𝜋</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e>
                                </m:d>
                                <m:func>
                                  <m:funcPr>
                                    <m:ctrlPr>
                                      <a:rPr lang="en-US" i="1">
                                        <a:latin typeface="Cambria Math" panose="02040503050406030204" pitchFamily="18" charset="0"/>
                                      </a:rPr>
                                    </m:ctrlPr>
                                  </m:funcPr>
                                  <m:fName>
                                    <m:r>
                                      <m:rPr>
                                        <m:sty m:val="p"/>
                                      </m:rPr>
                                      <a:rPr lang="ka-GE">
                                        <a:latin typeface="Cambria Math" panose="02040503050406030204" pitchFamily="18" charset="0"/>
                                      </a:rPr>
                                      <m:t>ln</m:t>
                                    </m:r>
                                  </m:fName>
                                  <m:e>
                                    <m:d>
                                      <m:dPr>
                                        <m:ctrlPr>
                                          <a:rPr lang="en-US" i="1">
                                            <a:latin typeface="Cambria Math" panose="02040503050406030204" pitchFamily="18" charset="0"/>
                                          </a:rPr>
                                        </m:ctrlPr>
                                      </m:dPr>
                                      <m:e>
                                        <m:r>
                                          <a:rPr lang="ka-GE" i="1">
                                            <a:latin typeface="Cambria Math" panose="02040503050406030204" pitchFamily="18" charset="0"/>
                                          </a:rPr>
                                          <m:t>1−</m:t>
                                        </m:r>
                                        <m:sSub>
                                          <m:sSubPr>
                                            <m:ctrlPr>
                                              <a:rPr lang="en-US" i="1">
                                                <a:latin typeface="Cambria Math" panose="02040503050406030204" pitchFamily="18" charset="0"/>
                                              </a:rPr>
                                            </m:ctrlPr>
                                          </m:sSubPr>
                                          <m:e>
                                            <m:r>
                                              <a:rPr lang="ka-GE" i="1">
                                                <a:latin typeface="Cambria Math" panose="02040503050406030204" pitchFamily="18" charset="0"/>
                                              </a:rPr>
                                              <m:t>𝜋</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e>
                                    </m:d>
                                  </m:e>
                                </m:func>
                              </m:e>
                            </m:func>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𝜋</m:t>
                                </m:r>
                              </m:e>
                              <m:sub>
                                <m:r>
                                  <a:rPr lang="ka-GE" i="1">
                                    <a:latin typeface="Cambria Math" panose="02040503050406030204" pitchFamily="18" charset="0"/>
                                  </a:rPr>
                                  <m:t>𝑖𝑗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ka-GE" i="1">
                                        <a:latin typeface="Cambria Math" panose="02040503050406030204" pitchFamily="18" charset="0"/>
                                      </a:rPr>
                                      <m:t>𝐶</m:t>
                                    </m:r>
                                  </m:e>
                                  <m:sub>
                                    <m:r>
                                      <a:rPr lang="ka-GE" i="1">
                                        <a:latin typeface="Cambria Math" panose="02040503050406030204" pitchFamily="18" charset="0"/>
                                      </a:rPr>
                                      <m:t>𝑗</m:t>
                                    </m:r>
                                  </m:sub>
                                </m:sSub>
                              </m:e>
                            </m:d>
                            <m:func>
                              <m:funcPr>
                                <m:ctrlPr>
                                  <a:rPr lang="en-US" i="1">
                                    <a:latin typeface="Cambria Math" panose="02040503050406030204" pitchFamily="18" charset="0"/>
                                  </a:rPr>
                                </m:ctrlPr>
                              </m:funcPr>
                              <m:fName>
                                <m:r>
                                  <m:rPr>
                                    <m:sty m:val="p"/>
                                  </m:rPr>
                                  <a:rPr lang="ka-GE">
                                    <a:latin typeface="Cambria Math" panose="02040503050406030204" pitchFamily="18" charset="0"/>
                                  </a:rPr>
                                  <m:t>ln</m:t>
                                </m:r>
                              </m:fName>
                              <m:e>
                                <m:r>
                                  <a:rPr lang="ka-GE" i="1">
                                    <a:latin typeface="Cambria Math" panose="02040503050406030204" pitchFamily="18" charset="0"/>
                                  </a:rPr>
                                  <m:t>2</m:t>
                                </m:r>
                              </m:e>
                            </m:func>
                          </m:e>
                        </m:d>
                      </m:e>
                    </m:nary>
                  </m:oMath>
                </a14:m>
                <a:r>
                  <a:rPr lang="ka-GE" smtClean="0"/>
                  <a:t>, </a:t>
                </a:r>
                <a14:m>
                  <m:oMath xmlns:m="http://schemas.openxmlformats.org/officeDocument/2006/math">
                    <m:r>
                      <a:rPr lang="ka-GE">
                        <a:latin typeface="Cambria Math" panose="02040503050406030204" pitchFamily="18" charset="0"/>
                      </a:rPr>
                      <m:t>0≤</m:t>
                    </m:r>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ka-GE" i="1">
                                <a:latin typeface="Cambria Math" panose="02040503050406030204" pitchFamily="18" charset="0"/>
                              </a:rPr>
                              <m:t>𝐸</m:t>
                            </m:r>
                          </m:e>
                          <m:sub>
                            <m:r>
                              <a:rPr lang="ka-GE" i="1">
                                <a:latin typeface="Cambria Math" panose="02040503050406030204" pitchFamily="18" charset="0"/>
                              </a:rPr>
                              <m:t>𝐿𝑇</m:t>
                            </m:r>
                          </m:sub>
                          <m:sup>
                            <m:r>
                              <a:rPr lang="ka-GE" i="1">
                                <a:latin typeface="Cambria Math" panose="02040503050406030204" pitchFamily="18" charset="0"/>
                              </a:rPr>
                              <m:t>𝐼𝐹𝑆</m:t>
                            </m:r>
                          </m:sup>
                        </m:sSubSup>
                        <m:r>
                          <a:rPr lang="ka-GE" i="1">
                            <a:latin typeface="Cambria Math" panose="02040503050406030204" pitchFamily="18" charset="0"/>
                          </a:rPr>
                          <m:t>(</m:t>
                        </m:r>
                        <m:r>
                          <a:rPr lang="ka-GE" i="1">
                            <a:latin typeface="Cambria Math" panose="02040503050406030204" pitchFamily="18" charset="0"/>
                          </a:rPr>
                          <m:t>𝐶</m:t>
                        </m:r>
                      </m:e>
                      <m:sub>
                        <m:r>
                          <a:rPr lang="ka-GE" i="1">
                            <a:latin typeface="Cambria Math" panose="02040503050406030204" pitchFamily="18" charset="0"/>
                          </a:rPr>
                          <m:t>𝑗</m:t>
                        </m:r>
                      </m:sub>
                    </m:sSub>
                    <m:r>
                      <a:rPr lang="ka-GE">
                        <a:latin typeface="Cambria Math" panose="02040503050406030204" pitchFamily="18" charset="0"/>
                      </a:rPr>
                      <m:t>)≤1.</m:t>
                    </m:r>
                  </m:oMath>
                </a14:m>
                <a:endParaRPr lang="en-US"/>
              </a:p>
              <a:p>
                <a:pPr marL="571500" indent="-571500">
                  <a:buFont typeface="+mj-lt"/>
                  <a:buAutoNum type="romanUcPeriod"/>
                </a:pPr>
                <a:endParaRPr lang="ka-GE" smtClean="0"/>
              </a:p>
              <a:p>
                <a:pPr marL="571500" indent="-571500">
                  <a:buFont typeface="+mj-lt"/>
                  <a:buAutoNum type="romanUcPeriod"/>
                </a:pPr>
                <a:endParaRPr lang="ka-GE" smtClean="0"/>
              </a:p>
              <a:p>
                <a:pPr marL="0" indent="0">
                  <a:buNone/>
                </a:pPr>
                <a:endParaRPr lang="en-US"/>
              </a:p>
              <a:p>
                <a:pPr marL="571500" lvl="0" indent="-571500">
                  <a:buFont typeface="+mj-lt"/>
                  <a:buAutoNum type="romanUcPeriod"/>
                </a:pPr>
                <a:endParaRPr lang="ka-GE" smtClean="0"/>
              </a:p>
              <a:p>
                <a:pPr marL="571500" lvl="0" indent="-571500">
                  <a:buFont typeface="+mj-lt"/>
                  <a:buAutoNum type="romanUcPeriod"/>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3003" y="249382"/>
                <a:ext cx="11887200" cy="6461760"/>
              </a:xfrm>
              <a:blipFill rotWithShape="0">
                <a:blip r:embed="rId2"/>
                <a:stretch>
                  <a:fillRect l="-1231" t="-1604"/>
                </a:stretch>
              </a:blipFill>
            </p:spPr>
            <p:txBody>
              <a:bodyPr/>
              <a:lstStyle/>
              <a:p>
                <a:r>
                  <a:rPr lang="en-US">
                    <a:noFill/>
                  </a:rPr>
                  <a:t> </a:t>
                </a:r>
              </a:p>
            </p:txBody>
          </p:sp>
        </mc:Fallback>
      </mc:AlternateContent>
    </p:spTree>
    <p:extLst>
      <p:ext uri="{BB962C8B-B14F-4D97-AF65-F5344CB8AC3E}">
        <p14:creationId xmlns:p14="http://schemas.microsoft.com/office/powerpoint/2010/main" val="385299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881149" y="764771"/>
                <a:ext cx="10756669" cy="5170390"/>
              </a:xfrm>
              <a:prstGeom prst="rect">
                <a:avLst/>
              </a:prstGeom>
              <a:noFill/>
            </p:spPr>
            <p:txBody>
              <a:bodyPr wrap="square" rtlCol="0">
                <a:spAutoFit/>
              </a:bodyPr>
              <a:lstStyle/>
              <a:p>
                <a:r>
                  <a:rPr lang="ka-GE" sz="2400"/>
                  <a:t>6. გამოითვალოს გადაწყვეტილების მიღების შეწონილი ფაზი-მატრიცა, რომლის მიღებაც მოხდება წონების ვექტორის გამრავლებით გადაწყვეტილების ფაზი-მატრიცაზე;</a:t>
                </a:r>
                <a:endParaRPr lang="en-US" sz="2400"/>
              </a:p>
              <a:p>
                <a:r>
                  <a:rPr lang="ka-GE" sz="2400"/>
                  <a:t>7. განისაზღვროს ფაზი-პოზიტიური იდეალური გადაწყვეტილება (</a:t>
                </a:r>
                <a:r>
                  <a:rPr lang="en-US" sz="2400"/>
                  <a:t>IFPIS</a:t>
                </a:r>
                <a:r>
                  <a:rPr lang="ka-GE" sz="2400"/>
                  <a:t>) და ფაზი-ნეგატიური იდეალური გადაწყვეტილება (</a:t>
                </a:r>
                <a:r>
                  <a:rPr lang="en-US" sz="2400"/>
                  <a:t>IFNIS</a:t>
                </a:r>
                <a:r>
                  <a:rPr lang="ka-GE" sz="2400"/>
                  <a:t>)</a:t>
                </a:r>
                <a:r>
                  <a:rPr lang="en-US" sz="2400"/>
                  <a:t>.</a:t>
                </a:r>
              </a:p>
              <a:p>
                <a:pPr algn="ctr"/>
                <a14:m>
                  <m:oMath xmlns:m="http://schemas.openxmlformats.org/officeDocument/2006/math">
                    <m:sSup>
                      <m:sSupPr>
                        <m:ctrlPr>
                          <a:rPr lang="en-US" sz="2400" i="1"/>
                        </m:ctrlPr>
                      </m:sSupPr>
                      <m:e>
                        <m:r>
                          <a:rPr lang="ka-GE" sz="2400" i="1"/>
                          <m:t>𝐴</m:t>
                        </m:r>
                      </m:e>
                      <m:sup>
                        <m:r>
                          <a:rPr lang="ka-GE" sz="2400" i="1"/>
                          <m:t>∗</m:t>
                        </m:r>
                      </m:sup>
                    </m:sSup>
                    <m:r>
                      <a:rPr lang="ka-GE" sz="2400" i="1"/>
                      <m:t>=</m:t>
                    </m:r>
                    <m:d>
                      <m:dPr>
                        <m:ctrlPr>
                          <a:rPr lang="en-US" sz="2400" i="1"/>
                        </m:ctrlPr>
                      </m:dPr>
                      <m:e>
                        <m:sSub>
                          <m:sSubPr>
                            <m:ctrlPr>
                              <a:rPr lang="en-US" sz="2400" i="1"/>
                            </m:ctrlPr>
                          </m:sSubPr>
                          <m:e>
                            <m:r>
                              <a:rPr lang="ka-GE" sz="2400" i="1"/>
                              <m:t>𝜇</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sSub>
                          <m:sSubPr>
                            <m:ctrlPr>
                              <a:rPr lang="en-US" sz="2400" i="1"/>
                            </m:ctrlPr>
                          </m:sSubPr>
                          <m:e>
                            <m:r>
                              <a:rPr lang="ka-GE" sz="2400" i="1"/>
                              <m:t>𝑣</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e>
                    </m:d>
                    <m:r>
                      <a:rPr lang="ka-GE" sz="2400" i="1"/>
                      <m:t> და </m:t>
                    </m:r>
                    <m:sSup>
                      <m:sSupPr>
                        <m:ctrlPr>
                          <a:rPr lang="en-US" sz="2400" i="1"/>
                        </m:ctrlPr>
                      </m:sSupPr>
                      <m:e>
                        <m:r>
                          <a:rPr lang="ka-GE" sz="2400" i="1"/>
                          <m:t>𝐴</m:t>
                        </m:r>
                      </m:e>
                      <m:sup>
                        <m:r>
                          <a:rPr lang="ka-GE" sz="2400" i="1"/>
                          <m:t>−</m:t>
                        </m:r>
                      </m:sup>
                    </m:sSup>
                    <m:r>
                      <a:rPr lang="ka-GE" sz="2400" i="1"/>
                      <m:t>=</m:t>
                    </m:r>
                    <m:d>
                      <m:dPr>
                        <m:ctrlPr>
                          <a:rPr lang="en-US" sz="2400" i="1"/>
                        </m:ctrlPr>
                      </m:dPr>
                      <m:e>
                        <m:sSub>
                          <m:sSubPr>
                            <m:ctrlPr>
                              <a:rPr lang="en-US" sz="2400" i="1"/>
                            </m:ctrlPr>
                          </m:sSubPr>
                          <m:e>
                            <m:r>
                              <a:rPr lang="ka-GE" sz="2400" i="1"/>
                              <m:t>𝜇</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sSub>
                          <m:sSubPr>
                            <m:ctrlPr>
                              <a:rPr lang="en-US" sz="2400" i="1"/>
                            </m:ctrlPr>
                          </m:sSubPr>
                          <m:e>
                            <m:r>
                              <a:rPr lang="ka-GE" sz="2400" i="1"/>
                              <m:t>𝑣</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e>
                    </m:d>
                  </m:oMath>
                </a14:m>
                <a:r>
                  <a:rPr lang="ka-GE" sz="2400"/>
                  <a:t>,</a:t>
                </a:r>
                <a:endParaRPr lang="en-US" sz="2400"/>
              </a:p>
              <a:p>
                <a:r>
                  <a:rPr lang="ka-GE" sz="2400"/>
                  <a:t>სადაც </a:t>
                </a:r>
                <a:endParaRPr lang="en-US" sz="2400"/>
              </a:p>
              <a:p>
                <a14:m>
                  <m:oMathPara xmlns:m="http://schemas.openxmlformats.org/officeDocument/2006/math">
                    <m:oMathParaPr>
                      <m:jc m:val="centerGroup"/>
                    </m:oMathParaPr>
                    <m:oMath xmlns:m="http://schemas.openxmlformats.org/officeDocument/2006/math">
                      <m:sSub>
                        <m:sSubPr>
                          <m:ctrlPr>
                            <a:rPr lang="en-US" sz="2400" i="1"/>
                          </m:ctrlPr>
                        </m:sSubPr>
                        <m:e>
                          <m:r>
                            <a:rPr lang="ka-GE" sz="2400" i="1"/>
                            <m:t>𝜇</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max</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1</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min</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2</m:t>
                              </m:r>
                            </m:sub>
                          </m:sSub>
                        </m:e>
                      </m:d>
                      <m:r>
                        <a:rPr lang="ka-GE" sz="2400" i="1"/>
                        <m:t>)</m:t>
                      </m:r>
                    </m:oMath>
                  </m:oMathPara>
                </a14:m>
                <a:endParaRPr lang="en-US" sz="2400"/>
              </a:p>
              <a:p>
                <a14:m>
                  <m:oMathPara xmlns:m="http://schemas.openxmlformats.org/officeDocument/2006/math">
                    <m:oMathParaPr>
                      <m:jc m:val="centerGroup"/>
                    </m:oMathParaPr>
                    <m:oMath xmlns:m="http://schemas.openxmlformats.org/officeDocument/2006/math">
                      <m:sSub>
                        <m:sSubPr>
                          <m:ctrlPr>
                            <a:rPr lang="en-US" sz="2400" i="1"/>
                          </m:ctrlPr>
                        </m:sSubPr>
                        <m:e>
                          <m:r>
                            <a:rPr lang="ka-GE" sz="2400" i="1"/>
                            <m:t>𝜐</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min</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1</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max</m:t>
                                  </m:r>
                                </m:e>
                                <m:lim>
                                  <m:r>
                                    <a:rPr lang="ka-GE" sz="2400" i="1"/>
                                    <m:t>𝑖</m:t>
                                  </m:r>
                                </m:lim>
                              </m:limLow>
                            </m:fName>
                            <m:e>
                              <m:sSub>
                                <m:sSubPr>
                                  <m:ctrlPr>
                                    <a:rPr lang="en-US" sz="2400" i="1"/>
                                  </m:ctrlPr>
                                </m:sSubPr>
                                <m:e>
                                  <m:r>
                                    <a:rPr lang="ka-GE" sz="2400" i="1"/>
                                    <m:t>𝜐</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2</m:t>
                              </m:r>
                            </m:sub>
                          </m:sSub>
                        </m:e>
                      </m:d>
                      <m:r>
                        <a:rPr lang="ka-GE" sz="2400" i="1"/>
                        <m:t>)</m:t>
                      </m:r>
                    </m:oMath>
                  </m:oMathPara>
                </a14:m>
                <a:endParaRPr lang="en-US" sz="2400"/>
              </a:p>
              <a:p>
                <a14:m>
                  <m:oMathPara xmlns:m="http://schemas.openxmlformats.org/officeDocument/2006/math">
                    <m:oMathParaPr>
                      <m:jc m:val="centerGroup"/>
                    </m:oMathParaPr>
                    <m:oMath xmlns:m="http://schemas.openxmlformats.org/officeDocument/2006/math">
                      <m:sSub>
                        <m:sSubPr>
                          <m:ctrlPr>
                            <a:rPr lang="en-US" sz="2400" i="1"/>
                          </m:ctrlPr>
                        </m:sSubPr>
                        <m:e>
                          <m:r>
                            <a:rPr lang="ka-GE" sz="2400" i="1"/>
                            <m:t>𝜇</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min</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1</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max</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2</m:t>
                              </m:r>
                            </m:sub>
                          </m:sSub>
                        </m:e>
                      </m:d>
                      <m:r>
                        <a:rPr lang="ka-GE" sz="2400" i="1"/>
                        <m:t>)</m:t>
                      </m:r>
                    </m:oMath>
                  </m:oMathPara>
                </a14:m>
                <a:endParaRPr lang="en-US" sz="2400"/>
              </a:p>
              <a:p>
                <a14:m>
                  <m:oMathPara xmlns:m="http://schemas.openxmlformats.org/officeDocument/2006/math">
                    <m:oMathParaPr>
                      <m:jc m:val="centerGroup"/>
                    </m:oMathParaPr>
                    <m:oMath xmlns:m="http://schemas.openxmlformats.org/officeDocument/2006/math">
                      <m:sSub>
                        <m:sSubPr>
                          <m:ctrlPr>
                            <a:rPr lang="en-US" sz="2400" i="1"/>
                          </m:ctrlPr>
                        </m:sSubPr>
                        <m:e>
                          <m:r>
                            <a:rPr lang="ka-GE" sz="2400" i="1"/>
                            <m:t>𝜐</m:t>
                          </m:r>
                        </m:e>
                        <m:sub>
                          <m:sSup>
                            <m:sSupPr>
                              <m:ctrlPr>
                                <a:rPr lang="en-US" sz="2400" i="1"/>
                              </m:ctrlPr>
                            </m:sSupPr>
                            <m:e>
                              <m:r>
                                <a:rPr lang="ka-GE" sz="2400" i="1"/>
                                <m:t>𝐴</m:t>
                              </m:r>
                            </m:e>
                            <m:sup>
                              <m:r>
                                <a:rPr lang="ka-GE" sz="2400" i="1"/>
                                <m:t>−</m:t>
                              </m:r>
                            </m:sup>
                          </m:sSup>
                          <m:r>
                            <a:rPr lang="ka-GE" sz="2400" i="1"/>
                            <m:t>𝑊</m:t>
                          </m:r>
                        </m:sub>
                      </m:sSub>
                      <m:d>
                        <m:dPr>
                          <m:ctrlPr>
                            <a:rPr lang="en-US" sz="2400" i="1"/>
                          </m:ctrlPr>
                        </m:dPr>
                        <m:e>
                          <m:sSub>
                            <m:sSubPr>
                              <m:ctrlPr>
                                <a:rPr lang="en-US" sz="2400" i="1"/>
                              </m:ctrlPr>
                            </m:sSubPr>
                            <m:e>
                              <m:r>
                                <a:rPr lang="ka-GE" sz="2400" i="1"/>
                                <m:t>𝑥</m:t>
                              </m:r>
                            </m:e>
                            <m:sub>
                              <m:r>
                                <a:rPr lang="ka-GE" sz="2400" i="1"/>
                                <m:t>𝑗</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max</m:t>
                                  </m:r>
                                </m:e>
                                <m:lim>
                                  <m:r>
                                    <a:rPr lang="ka-GE" sz="2400" i="1"/>
                                    <m:t>𝑖</m:t>
                                  </m:r>
                                </m:lim>
                              </m:limLow>
                            </m:fName>
                            <m:e>
                              <m:sSub>
                                <m:sSubPr>
                                  <m:ctrlPr>
                                    <a:rPr lang="en-US" sz="2400" i="1"/>
                                  </m:ctrlPr>
                                </m:sSubPr>
                                <m:e>
                                  <m:r>
                                    <a:rPr lang="ka-GE" sz="2400" i="1"/>
                                    <m:t>𝜇</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1</m:t>
                              </m:r>
                            </m:sub>
                          </m:sSub>
                        </m:e>
                      </m:d>
                      <m:r>
                        <a:rPr lang="ka-GE" sz="2400" i="1"/>
                        <m:t>,</m:t>
                      </m:r>
                      <m:d>
                        <m:dPr>
                          <m:ctrlPr>
                            <a:rPr lang="en-US" sz="2400" i="1"/>
                          </m:ctrlPr>
                        </m:dPr>
                        <m:e>
                          <m:func>
                            <m:funcPr>
                              <m:ctrlPr>
                                <a:rPr lang="en-US" sz="2400" i="1"/>
                              </m:ctrlPr>
                            </m:funcPr>
                            <m:fName>
                              <m:limLow>
                                <m:limLowPr>
                                  <m:ctrlPr>
                                    <a:rPr lang="en-US" sz="2400" i="1"/>
                                  </m:ctrlPr>
                                </m:limLowPr>
                                <m:e>
                                  <m:r>
                                    <m:rPr>
                                      <m:sty m:val="p"/>
                                    </m:rPr>
                                    <a:rPr lang="ka-GE" sz="2400"/>
                                    <m:t>min</m:t>
                                  </m:r>
                                </m:e>
                                <m:lim>
                                  <m:r>
                                    <a:rPr lang="ka-GE" sz="2400" i="1"/>
                                    <m:t>𝑖</m:t>
                                  </m:r>
                                </m:lim>
                              </m:limLow>
                            </m:fName>
                            <m:e>
                              <m:sSub>
                                <m:sSubPr>
                                  <m:ctrlPr>
                                    <a:rPr lang="en-US" sz="2400" i="1"/>
                                  </m:ctrlPr>
                                </m:sSubPr>
                                <m:e>
                                  <m:r>
                                    <a:rPr lang="ka-GE" sz="2400" i="1"/>
                                    <m:t>𝜐</m:t>
                                  </m:r>
                                </m:e>
                                <m:sub>
                                  <m:sSub>
                                    <m:sSubPr>
                                      <m:ctrlPr>
                                        <a:rPr lang="en-US" sz="2400" i="1"/>
                                      </m:ctrlPr>
                                    </m:sSubPr>
                                    <m:e>
                                      <m:r>
                                        <a:rPr lang="ka-GE" sz="2400" i="1"/>
                                        <m:t>𝐴</m:t>
                                      </m:r>
                                    </m:e>
                                    <m:sub>
                                      <m:r>
                                        <a:rPr lang="ka-GE" sz="2400" i="1"/>
                                        <m:t>𝑖</m:t>
                                      </m:r>
                                    </m:sub>
                                  </m:sSub>
                                  <m:r>
                                    <a:rPr lang="ka-GE" sz="2400" i="1">
                                      <a:sym typeface="Symbol" panose="05050102010706020507" pitchFamily="18" charset="2"/>
                                    </a:rPr>
                                    <m:t></m:t>
                                  </m:r>
                                  <m:r>
                                    <a:rPr lang="ka-GE" sz="2400" i="1"/>
                                    <m:t> </m:t>
                                  </m:r>
                                  <m:r>
                                    <a:rPr lang="ka-GE" sz="2400" i="1"/>
                                    <m:t>𝑊</m:t>
                                  </m:r>
                                </m:sub>
                              </m:sSub>
                              <m:d>
                                <m:dPr>
                                  <m:ctrlPr>
                                    <a:rPr lang="en-US" sz="2400" i="1"/>
                                  </m:ctrlPr>
                                </m:dPr>
                                <m:e>
                                  <m:sSub>
                                    <m:sSubPr>
                                      <m:ctrlPr>
                                        <a:rPr lang="en-US" sz="2400" i="1"/>
                                      </m:ctrlPr>
                                    </m:sSubPr>
                                    <m:e>
                                      <m:r>
                                        <a:rPr lang="ka-GE" sz="2400" i="1"/>
                                        <m:t>𝑥</m:t>
                                      </m:r>
                                    </m:e>
                                    <m:sub>
                                      <m:r>
                                        <a:rPr lang="ka-GE" sz="2400" i="1"/>
                                        <m:t>𝑗</m:t>
                                      </m:r>
                                    </m:sub>
                                  </m:sSub>
                                </m:e>
                              </m:d>
                            </m:e>
                          </m:func>
                          <m:r>
                            <a:rPr lang="ka-GE" sz="2400" i="1"/>
                            <m:t>| </m:t>
                          </m:r>
                          <m:r>
                            <a:rPr lang="ka-GE" sz="2400" i="1"/>
                            <m:t>𝑗</m:t>
                          </m:r>
                          <m:r>
                            <a:rPr lang="ka-GE" sz="2400" i="1"/>
                            <m:t>∈</m:t>
                          </m:r>
                          <m:sSub>
                            <m:sSubPr>
                              <m:ctrlPr>
                                <a:rPr lang="en-US" sz="2400" i="1"/>
                              </m:ctrlPr>
                            </m:sSubPr>
                            <m:e>
                              <m:r>
                                <a:rPr lang="ka-GE" sz="2400" i="1"/>
                                <m:t>𝐽</m:t>
                              </m:r>
                            </m:e>
                            <m:sub>
                              <m:r>
                                <a:rPr lang="ka-GE" sz="2400" i="1"/>
                                <m:t>2</m:t>
                              </m:r>
                            </m:sub>
                          </m:sSub>
                        </m:e>
                      </m:d>
                      <m:r>
                        <a:rPr lang="ka-GE" sz="2400" i="1"/>
                        <m:t>)</m:t>
                      </m:r>
                    </m:oMath>
                  </m:oMathPara>
                </a14:m>
                <a:endParaRPr lang="en-US" sz="2400"/>
              </a:p>
            </p:txBody>
          </p:sp>
        </mc:Choice>
        <mc:Fallback>
          <p:sp>
            <p:nvSpPr>
              <p:cNvPr id="2" name="TextBox 1"/>
              <p:cNvSpPr txBox="1">
                <a:spLocks noRot="1" noChangeAspect="1" noMove="1" noResize="1" noEditPoints="1" noAdjustHandles="1" noChangeArrowheads="1" noChangeShapeType="1" noTextEdit="1"/>
              </p:cNvSpPr>
              <p:nvPr/>
            </p:nvSpPr>
            <p:spPr>
              <a:xfrm>
                <a:off x="881149" y="764771"/>
                <a:ext cx="10756669" cy="5170390"/>
              </a:xfrm>
              <a:prstGeom prst="rect">
                <a:avLst/>
              </a:prstGeom>
              <a:blipFill rotWithShape="0">
                <a:blip r:embed="rId2"/>
                <a:stretch>
                  <a:fillRect l="-907" t="-824" r="-1190"/>
                </a:stretch>
              </a:blipFill>
            </p:spPr>
            <p:txBody>
              <a:bodyPr/>
              <a:lstStyle/>
              <a:p>
                <a:r>
                  <a:rPr lang="en-US">
                    <a:noFill/>
                  </a:rPr>
                  <a:t> </a:t>
                </a:r>
              </a:p>
            </p:txBody>
          </p:sp>
        </mc:Fallback>
      </mc:AlternateContent>
    </p:spTree>
    <p:extLst>
      <p:ext uri="{BB962C8B-B14F-4D97-AF65-F5344CB8AC3E}">
        <p14:creationId xmlns:p14="http://schemas.microsoft.com/office/powerpoint/2010/main" val="148253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48887" y="299258"/>
                <a:ext cx="11488189" cy="6118168"/>
              </a:xfrm>
            </p:spPr>
            <p:txBody>
              <a:bodyPr>
                <a:normAutofit fontScale="70000" lnSpcReduction="20000"/>
              </a:bodyPr>
              <a:lstStyle/>
              <a:p>
                <a:pPr marL="0" lvl="0" indent="0">
                  <a:buNone/>
                </a:pPr>
                <a:endParaRPr lang="en-US"/>
              </a:p>
              <a:p>
                <a:pPr marL="0" lvl="0" indent="0">
                  <a:buNone/>
                </a:pPr>
                <a:r>
                  <a:rPr lang="ka-GE"/>
                  <a:t>8. თითოეული ალტერნატივისათვის გამოითვალოს მანძილები FPIS- დან და FNIS- დან</a:t>
                </a:r>
                <a:r>
                  <a:rPr lang="ka-GE" smtClean="0"/>
                  <a:t>.</a:t>
                </a:r>
                <a:endParaRPr lang="en-US" smtClean="0"/>
              </a:p>
              <a:p>
                <a:pPr marL="0" lvl="0" indent="0">
                  <a:buNone/>
                </a:pPr>
                <a:endParaRPr lang="en-US" smtClean="0"/>
              </a:p>
              <a:p>
                <a:pPr marL="0" indent="0" algn="ctr">
                  <a:buNone/>
                </a:pPr>
                <a14:m>
                  <m:oMathPara xmlns:m="http://schemas.openxmlformats.org/officeDocument/2006/math">
                    <m:oMathParaPr>
                      <m:jc m:val="centerGroup"/>
                    </m:oMathParaPr>
                    <m:oMath xmlns:m="http://schemas.openxmlformats.org/officeDocument/2006/math">
                      <m:sSup>
                        <m:sSupPr>
                          <m:ctrlPr>
                            <a:rPr lang="en-US" sz="2600" i="1">
                              <a:latin typeface="Cambria Math" panose="02040503050406030204" pitchFamily="18" charset="0"/>
                            </a:rPr>
                          </m:ctrlPr>
                        </m:sSupPr>
                        <m:e>
                          <m:r>
                            <a:rPr lang="ka-GE" sz="2600" i="1">
                              <a:latin typeface="Cambria Math" panose="02040503050406030204" pitchFamily="18" charset="0"/>
                            </a:rPr>
                            <m:t>𝑆</m:t>
                          </m:r>
                        </m:e>
                        <m:sup>
                          <m:r>
                            <a:rPr lang="ka-GE" sz="2600" i="1">
                              <a:latin typeface="Cambria Math" panose="02040503050406030204" pitchFamily="18" charset="0"/>
                            </a:rPr>
                            <m:t>∗</m:t>
                          </m:r>
                        </m:sup>
                      </m:sSup>
                      <m:r>
                        <a:rPr lang="ka-GE" sz="2600" i="1">
                          <a:latin typeface="Cambria Math" panose="02040503050406030204" pitchFamily="18" charset="0"/>
                        </a:rPr>
                        <m:t>=</m:t>
                      </m:r>
                      <m:rad>
                        <m:radPr>
                          <m:degHide m:val="on"/>
                          <m:ctrlPr>
                            <a:rPr lang="en-US" sz="2600" i="1">
                              <a:latin typeface="Cambria Math" panose="02040503050406030204" pitchFamily="18" charset="0"/>
                            </a:rPr>
                          </m:ctrlPr>
                        </m:radPr>
                        <m:deg/>
                        <m:e>
                          <m:f>
                            <m:fPr>
                              <m:ctrlPr>
                                <a:rPr lang="en-US" sz="2600" i="1">
                                  <a:latin typeface="Cambria Math" panose="02040503050406030204" pitchFamily="18" charset="0"/>
                                </a:rPr>
                              </m:ctrlPr>
                            </m:fPr>
                            <m:num>
                              <m:r>
                                <a:rPr lang="ka-GE" sz="2600" i="1">
                                  <a:latin typeface="Cambria Math" panose="02040503050406030204" pitchFamily="18" charset="0"/>
                                </a:rPr>
                                <m:t>1</m:t>
                              </m:r>
                            </m:num>
                            <m:den>
                              <m:r>
                                <a:rPr lang="ka-GE" sz="2600" i="1">
                                  <a:latin typeface="Cambria Math" panose="02040503050406030204" pitchFamily="18" charset="0"/>
                                </a:rPr>
                                <m:t>2</m:t>
                              </m:r>
                              <m:r>
                                <a:rPr lang="ka-GE" sz="2600" i="1">
                                  <a:latin typeface="Cambria Math" panose="02040503050406030204" pitchFamily="18" charset="0"/>
                                </a:rPr>
                                <m:t>𝑛</m:t>
                              </m:r>
                            </m:den>
                          </m:f>
                          <m:nary>
                            <m:naryPr>
                              <m:chr m:val="∑"/>
                              <m:limLoc m:val="undOvr"/>
                              <m:ctrlPr>
                                <a:rPr lang="en-US" sz="2600" i="1">
                                  <a:latin typeface="Cambria Math" panose="02040503050406030204" pitchFamily="18" charset="0"/>
                                </a:rPr>
                              </m:ctrlPr>
                            </m:naryPr>
                            <m:sub>
                              <m:r>
                                <a:rPr lang="ka-GE" sz="2600" i="1">
                                  <a:latin typeface="Cambria Math" panose="02040503050406030204" pitchFamily="18" charset="0"/>
                                </a:rPr>
                                <m:t>𝑗</m:t>
                              </m:r>
                              <m:r>
                                <a:rPr lang="ka-GE" sz="2600" i="1">
                                  <a:latin typeface="Cambria Math" panose="02040503050406030204" pitchFamily="18" charset="0"/>
                                </a:rPr>
                                <m:t>=1</m:t>
                              </m:r>
                            </m:sub>
                            <m:sup>
                              <m:r>
                                <a:rPr lang="ka-GE" sz="2600" i="1">
                                  <a:latin typeface="Cambria Math" panose="02040503050406030204" pitchFamily="18" charset="0"/>
                                </a:rPr>
                                <m:t>𝑛</m:t>
                              </m:r>
                            </m:sup>
                            <m:e>
                              <m:d>
                                <m:dPr>
                                  <m:begChr m:val="["/>
                                  <m:endChr m:val="]"/>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𝜇</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𝜇</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r>
                                    <a:rPr lang="ka-GE"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𝜐</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𝜐</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r>
                                    <a:rPr lang="ka-GE"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𝜋</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𝜋</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e>
                              </m:d>
                            </m:e>
                          </m:nary>
                        </m:e>
                      </m:rad>
                    </m:oMath>
                  </m:oMathPara>
                </a14:m>
                <a:endParaRPr lang="en-US" sz="2600" i="1" smtClean="0"/>
              </a:p>
              <a:p>
                <a:pPr marL="0" indent="0" algn="ctr">
                  <a:buNone/>
                </a:pPr>
                <a:r>
                  <a:rPr lang="ka-GE" sz="2600" i="1"/>
                  <a:t> </a:t>
                </a:r>
                <a:endParaRPr lang="en-US" sz="2600" i="1"/>
              </a:p>
              <a:p>
                <a:pPr marL="0" indent="0" algn="ctr">
                  <a:buNone/>
                </a:pPr>
                <a14:m>
                  <m:oMathPara xmlns:m="http://schemas.openxmlformats.org/officeDocument/2006/math">
                    <m:oMathParaPr>
                      <m:jc m:val="centerGroup"/>
                    </m:oMathParaPr>
                    <m:oMath xmlns:m="http://schemas.openxmlformats.org/officeDocument/2006/math">
                      <m:sSup>
                        <m:sSupPr>
                          <m:ctrlPr>
                            <a:rPr lang="en-US" sz="2600" i="1">
                              <a:latin typeface="Cambria Math" panose="02040503050406030204" pitchFamily="18" charset="0"/>
                            </a:rPr>
                          </m:ctrlPr>
                        </m:sSupPr>
                        <m:e>
                          <m:r>
                            <a:rPr lang="ka-GE" sz="2600" i="1" smtClean="0">
                              <a:latin typeface="Cambria Math" panose="02040503050406030204" pitchFamily="18" charset="0"/>
                            </a:rPr>
                            <m:t>𝑆</m:t>
                          </m:r>
                        </m:e>
                        <m:sup>
                          <m:r>
                            <a:rPr lang="ka-GE" sz="2600" i="1">
                              <a:latin typeface="Cambria Math" panose="02040503050406030204" pitchFamily="18" charset="0"/>
                            </a:rPr>
                            <m:t>−</m:t>
                          </m:r>
                        </m:sup>
                      </m:sSup>
                      <m:r>
                        <a:rPr lang="ka-GE" sz="2600" i="1">
                          <a:latin typeface="Cambria Math" panose="02040503050406030204" pitchFamily="18" charset="0"/>
                        </a:rPr>
                        <m:t>=</m:t>
                      </m:r>
                      <m:rad>
                        <m:radPr>
                          <m:degHide m:val="on"/>
                          <m:ctrlPr>
                            <a:rPr lang="en-US" sz="2600" i="1">
                              <a:latin typeface="Cambria Math" panose="02040503050406030204" pitchFamily="18" charset="0"/>
                            </a:rPr>
                          </m:ctrlPr>
                        </m:radPr>
                        <m:deg/>
                        <m:e>
                          <m:f>
                            <m:fPr>
                              <m:ctrlPr>
                                <a:rPr lang="en-US" sz="2600" i="1">
                                  <a:latin typeface="Cambria Math" panose="02040503050406030204" pitchFamily="18" charset="0"/>
                                </a:rPr>
                              </m:ctrlPr>
                            </m:fPr>
                            <m:num>
                              <m:r>
                                <a:rPr lang="ka-GE" sz="2600" i="1">
                                  <a:latin typeface="Cambria Math" panose="02040503050406030204" pitchFamily="18" charset="0"/>
                                </a:rPr>
                                <m:t>1</m:t>
                              </m:r>
                            </m:num>
                            <m:den>
                              <m:r>
                                <a:rPr lang="ka-GE" sz="2600" i="1">
                                  <a:latin typeface="Cambria Math" panose="02040503050406030204" pitchFamily="18" charset="0"/>
                                </a:rPr>
                                <m:t>2</m:t>
                              </m:r>
                              <m:r>
                                <a:rPr lang="ka-GE" sz="2600" i="1">
                                  <a:latin typeface="Cambria Math" panose="02040503050406030204" pitchFamily="18" charset="0"/>
                                </a:rPr>
                                <m:t>𝑛</m:t>
                              </m:r>
                            </m:den>
                          </m:f>
                          <m:nary>
                            <m:naryPr>
                              <m:chr m:val="∑"/>
                              <m:limLoc m:val="undOvr"/>
                              <m:ctrlPr>
                                <a:rPr lang="en-US" sz="2600" i="1">
                                  <a:latin typeface="Cambria Math" panose="02040503050406030204" pitchFamily="18" charset="0"/>
                                </a:rPr>
                              </m:ctrlPr>
                            </m:naryPr>
                            <m:sub>
                              <m:r>
                                <a:rPr lang="ka-GE" sz="2600" i="1">
                                  <a:latin typeface="Cambria Math" panose="02040503050406030204" pitchFamily="18" charset="0"/>
                                </a:rPr>
                                <m:t>𝑗</m:t>
                              </m:r>
                              <m:r>
                                <a:rPr lang="ka-GE" sz="2600" i="1">
                                  <a:latin typeface="Cambria Math" panose="02040503050406030204" pitchFamily="18" charset="0"/>
                                </a:rPr>
                                <m:t>=1</m:t>
                              </m:r>
                            </m:sub>
                            <m:sup>
                              <m:r>
                                <a:rPr lang="ka-GE" sz="2600" i="1">
                                  <a:latin typeface="Cambria Math" panose="02040503050406030204" pitchFamily="18" charset="0"/>
                                </a:rPr>
                                <m:t>𝑛</m:t>
                              </m:r>
                            </m:sup>
                            <m:e>
                              <m:d>
                                <m:dPr>
                                  <m:begChr m:val="["/>
                                  <m:endChr m:val="]"/>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𝜇</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𝜇</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r>
                                    <a:rPr lang="ka-GE"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𝜐</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𝜐</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r>
                                    <a:rPr lang="ka-GE"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𝜋</m:t>
                                              </m:r>
                                            </m:e>
                                            <m:sub>
                                              <m:sSub>
                                                <m:sSubPr>
                                                  <m:ctrlPr>
                                                    <a:rPr lang="en-US" sz="2600" i="1">
                                                      <a:latin typeface="Cambria Math" panose="02040503050406030204" pitchFamily="18" charset="0"/>
                                                    </a:rPr>
                                                  </m:ctrlPr>
                                                </m:sSubPr>
                                                <m:e>
                                                  <m:r>
                                                    <a:rPr lang="ka-GE" sz="2600" i="1">
                                                      <a:latin typeface="Cambria Math" panose="02040503050406030204" pitchFamily="18" charset="0"/>
                                                    </a:rPr>
                                                    <m:t>𝐴</m:t>
                                                  </m:r>
                                                </m:e>
                                                <m:sub>
                                                  <m:r>
                                                    <a:rPr lang="ka-GE" sz="2600" i="1">
                                                      <a:latin typeface="Cambria Math" panose="02040503050406030204" pitchFamily="18" charset="0"/>
                                                    </a:rPr>
                                                    <m:t>𝑖</m:t>
                                                  </m:r>
                                                </m:sub>
                                              </m:sSub>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r>
                                            <a:rPr lang="ka-GE" sz="2600" i="1">
                                              <a:latin typeface="Cambria Math" panose="02040503050406030204" pitchFamily="18" charset="0"/>
                                            </a:rPr>
                                            <m:t>−</m:t>
                                          </m:r>
                                          <m:sSub>
                                            <m:sSubPr>
                                              <m:ctrlPr>
                                                <a:rPr lang="en-US" sz="2600" i="1">
                                                  <a:latin typeface="Cambria Math" panose="02040503050406030204" pitchFamily="18" charset="0"/>
                                                </a:rPr>
                                              </m:ctrlPr>
                                            </m:sSubPr>
                                            <m:e>
                                              <m:r>
                                                <a:rPr lang="ka-GE" sz="2600" i="1">
                                                  <a:latin typeface="Cambria Math" panose="02040503050406030204" pitchFamily="18" charset="0"/>
                                                </a:rPr>
                                                <m:t>𝜋</m:t>
                                              </m:r>
                                            </m:e>
                                            <m:sub>
                                              <m:sSup>
                                                <m:sSupPr>
                                                  <m:ctrlPr>
                                                    <a:rPr lang="en-US" sz="2600" i="1">
                                                      <a:latin typeface="Cambria Math" panose="02040503050406030204" pitchFamily="18" charset="0"/>
                                                    </a:rPr>
                                                  </m:ctrlPr>
                                                </m:sSupPr>
                                                <m:e>
                                                  <m:r>
                                                    <a:rPr lang="ka-GE" sz="2600" i="1">
                                                      <a:latin typeface="Cambria Math" panose="02040503050406030204" pitchFamily="18" charset="0"/>
                                                    </a:rPr>
                                                    <m:t>𝐴</m:t>
                                                  </m:r>
                                                </m:e>
                                                <m:sup>
                                                  <m:r>
                                                    <a:rPr lang="ka-GE" sz="2600" i="1">
                                                      <a:latin typeface="Cambria Math" panose="02040503050406030204" pitchFamily="18" charset="0"/>
                                                    </a:rPr>
                                                    <m:t>−</m:t>
                                                  </m:r>
                                                </m:sup>
                                              </m:sSup>
                                              <m:r>
                                                <a:rPr lang="ka-GE" sz="2600" i="1">
                                                  <a:latin typeface="Cambria Math" panose="02040503050406030204" pitchFamily="18" charset="0"/>
                                                </a:rPr>
                                                <m:t>𝑊</m:t>
                                              </m:r>
                                            </m:sub>
                                          </m:sSub>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ka-GE" sz="2600" i="1">
                                                      <a:latin typeface="Cambria Math" panose="02040503050406030204" pitchFamily="18" charset="0"/>
                                                    </a:rPr>
                                                    <m:t>𝑥</m:t>
                                                  </m:r>
                                                </m:e>
                                                <m:sub>
                                                  <m:r>
                                                    <a:rPr lang="ka-GE" sz="2600" i="1">
                                                      <a:latin typeface="Cambria Math" panose="02040503050406030204" pitchFamily="18" charset="0"/>
                                                    </a:rPr>
                                                    <m:t>𝑗</m:t>
                                                  </m:r>
                                                </m:sub>
                                              </m:sSub>
                                            </m:e>
                                          </m:d>
                                        </m:e>
                                      </m:d>
                                    </m:e>
                                    <m:sup>
                                      <m:r>
                                        <a:rPr lang="ka-GE" sz="2600" i="1">
                                          <a:latin typeface="Cambria Math" panose="02040503050406030204" pitchFamily="18" charset="0"/>
                                        </a:rPr>
                                        <m:t>2</m:t>
                                      </m:r>
                                    </m:sup>
                                  </m:sSup>
                                </m:e>
                              </m:d>
                            </m:e>
                          </m:nary>
                        </m:e>
                      </m:rad>
                    </m:oMath>
                  </m:oMathPara>
                </a14:m>
                <a:endParaRPr lang="en-US"/>
              </a:p>
              <a:p>
                <a:pPr marL="0" lvl="0" indent="0">
                  <a:buNone/>
                </a:pPr>
                <a:endParaRPr lang="en-US" smtClean="0"/>
              </a:p>
              <a:p>
                <a:pPr marL="0" lvl="0" indent="0">
                  <a:buNone/>
                </a:pPr>
                <a:r>
                  <a:rPr lang="ka-GE" smtClean="0"/>
                  <a:t>9. დაითვალოს </a:t>
                </a:r>
                <a:r>
                  <a:rPr lang="ka-GE"/>
                  <a:t>სიახლოვის კოეფიციენტი თითოეული </a:t>
                </a:r>
                <a:r>
                  <a:rPr lang="ka-GE" smtClean="0"/>
                  <a:t>ალტერნატივისათვის.</a:t>
                </a:r>
                <a:endParaRPr lang="en-US" smtClean="0"/>
              </a:p>
              <a:p>
                <a:pPr marL="0" lvl="0" indent="0">
                  <a:buNone/>
                </a:pPr>
                <a:endParaRPr lang="en-US"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ka-GE" i="1">
                              <a:latin typeface="Cambria Math" panose="02040503050406030204" pitchFamily="18" charset="0"/>
                            </a:rPr>
                            <m:t>𝐶</m:t>
                          </m:r>
                        </m:e>
                        <m:sub>
                          <m:sSup>
                            <m:sSupPr>
                              <m:ctrlPr>
                                <a:rPr lang="en-US" i="1">
                                  <a:latin typeface="Cambria Math" panose="02040503050406030204" pitchFamily="18" charset="0"/>
                                </a:rPr>
                              </m:ctrlPr>
                            </m:sSupPr>
                            <m:e>
                              <m:r>
                                <a:rPr lang="ka-GE" i="1">
                                  <a:latin typeface="Cambria Math" panose="02040503050406030204" pitchFamily="18" charset="0"/>
                                </a:rPr>
                                <m:t>𝑖</m:t>
                              </m:r>
                            </m:e>
                            <m:sup>
                              <m:r>
                                <a:rPr lang="ka-GE" i="1">
                                  <a:latin typeface="Cambria Math" panose="02040503050406030204" pitchFamily="18" charset="0"/>
                                </a:rPr>
                                <m:t>∗</m:t>
                              </m:r>
                            </m:sup>
                          </m:sSup>
                        </m:sub>
                      </m:sSub>
                      <m:r>
                        <a:rPr lang="ka-GE"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ka-GE" i="1">
                                  <a:latin typeface="Cambria Math" panose="02040503050406030204" pitchFamily="18" charset="0"/>
                                </a:rPr>
                                <m:t>𝑆</m:t>
                              </m:r>
                            </m:e>
                            <m:sub>
                              <m:sSup>
                                <m:sSupPr>
                                  <m:ctrlPr>
                                    <a:rPr lang="en-US" i="1">
                                      <a:latin typeface="Cambria Math" panose="02040503050406030204" pitchFamily="18" charset="0"/>
                                    </a:rPr>
                                  </m:ctrlPr>
                                </m:sSupPr>
                                <m:e>
                                  <m:r>
                                    <a:rPr lang="ka-GE" i="1">
                                      <a:latin typeface="Cambria Math" panose="02040503050406030204" pitchFamily="18" charset="0"/>
                                    </a:rPr>
                                    <m:t>𝑖</m:t>
                                  </m:r>
                                </m:e>
                                <m:sup>
                                  <m:r>
                                    <a:rPr lang="ka-GE" i="1">
                                      <a:latin typeface="Cambria Math" panose="02040503050406030204" pitchFamily="18" charset="0"/>
                                    </a:rPr>
                                    <m:t>−</m:t>
                                  </m:r>
                                </m:sup>
                              </m:sSup>
                            </m:sub>
                          </m:sSub>
                        </m:num>
                        <m:den>
                          <m:sSub>
                            <m:sSubPr>
                              <m:ctrlPr>
                                <a:rPr lang="en-US" i="1">
                                  <a:latin typeface="Cambria Math" panose="02040503050406030204" pitchFamily="18" charset="0"/>
                                </a:rPr>
                              </m:ctrlPr>
                            </m:sSubPr>
                            <m:e>
                              <m:r>
                                <a:rPr lang="ka-GE" i="1">
                                  <a:latin typeface="Cambria Math" panose="02040503050406030204" pitchFamily="18" charset="0"/>
                                </a:rPr>
                                <m:t>𝑆</m:t>
                              </m:r>
                            </m:e>
                            <m:sub>
                              <m:sSup>
                                <m:sSupPr>
                                  <m:ctrlPr>
                                    <a:rPr lang="en-US" i="1">
                                      <a:latin typeface="Cambria Math" panose="02040503050406030204" pitchFamily="18" charset="0"/>
                                    </a:rPr>
                                  </m:ctrlPr>
                                </m:sSupPr>
                                <m:e>
                                  <m:r>
                                    <a:rPr lang="ka-GE" i="1">
                                      <a:latin typeface="Cambria Math" panose="02040503050406030204" pitchFamily="18" charset="0"/>
                                    </a:rPr>
                                    <m:t>𝑖</m:t>
                                  </m:r>
                                </m:e>
                                <m:sup>
                                  <m:r>
                                    <a:rPr lang="ka-GE" i="1">
                                      <a:latin typeface="Cambria Math" panose="02040503050406030204" pitchFamily="18" charset="0"/>
                                    </a:rPr>
                                    <m:t>∗</m:t>
                                  </m:r>
                                </m:sup>
                              </m:sSup>
                            </m:sub>
                          </m:sSub>
                          <m:r>
                            <a:rPr lang="ka-GE" i="1">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𝑆</m:t>
                              </m:r>
                            </m:e>
                            <m:sub>
                              <m:sSup>
                                <m:sSupPr>
                                  <m:ctrlPr>
                                    <a:rPr lang="en-US" i="1">
                                      <a:latin typeface="Cambria Math" panose="02040503050406030204" pitchFamily="18" charset="0"/>
                                    </a:rPr>
                                  </m:ctrlPr>
                                </m:sSupPr>
                                <m:e>
                                  <m:r>
                                    <a:rPr lang="ka-GE" i="1">
                                      <a:latin typeface="Cambria Math" panose="02040503050406030204" pitchFamily="18" charset="0"/>
                                    </a:rPr>
                                    <m:t>𝑖</m:t>
                                  </m:r>
                                </m:e>
                                <m:sup>
                                  <m:r>
                                    <a:rPr lang="ka-GE" i="1">
                                      <a:latin typeface="Cambria Math" panose="02040503050406030204" pitchFamily="18" charset="0"/>
                                    </a:rPr>
                                    <m:t>−</m:t>
                                  </m:r>
                                </m:sup>
                              </m:sSup>
                            </m:sub>
                          </m:sSub>
                        </m:den>
                      </m:f>
                      <m:r>
                        <a:rPr lang="ka-GE" i="1">
                          <a:latin typeface="Cambria Math" panose="02040503050406030204" pitchFamily="18" charset="0"/>
                        </a:rPr>
                        <m:t>,  </m:t>
                      </m:r>
                      <m:r>
                        <a:rPr lang="ka-GE">
                          <a:latin typeface="Cambria Math" panose="02040503050406030204" pitchFamily="18" charset="0"/>
                        </a:rPr>
                        <m:t>სადაც 0≤</m:t>
                      </m:r>
                      <m:sSub>
                        <m:sSubPr>
                          <m:ctrlPr>
                            <a:rPr lang="en-US" i="1">
                              <a:latin typeface="Cambria Math" panose="02040503050406030204" pitchFamily="18" charset="0"/>
                            </a:rPr>
                          </m:ctrlPr>
                        </m:sSubPr>
                        <m:e>
                          <m:r>
                            <a:rPr lang="ka-GE" i="1">
                              <a:latin typeface="Cambria Math" panose="02040503050406030204" pitchFamily="18" charset="0"/>
                            </a:rPr>
                            <m:t>𝐶</m:t>
                          </m:r>
                        </m:e>
                        <m:sub>
                          <m:sSup>
                            <m:sSupPr>
                              <m:ctrlPr>
                                <a:rPr lang="en-US" i="1">
                                  <a:latin typeface="Cambria Math" panose="02040503050406030204" pitchFamily="18" charset="0"/>
                                </a:rPr>
                              </m:ctrlPr>
                            </m:sSupPr>
                            <m:e>
                              <m:r>
                                <a:rPr lang="ka-GE" i="1">
                                  <a:latin typeface="Cambria Math" panose="02040503050406030204" pitchFamily="18" charset="0"/>
                                </a:rPr>
                                <m:t>𝑖</m:t>
                              </m:r>
                            </m:e>
                            <m:sup>
                              <m:r>
                                <a:rPr lang="ka-GE" i="1">
                                  <a:latin typeface="Cambria Math" panose="02040503050406030204" pitchFamily="18" charset="0"/>
                                </a:rPr>
                                <m:t>∗</m:t>
                              </m:r>
                            </m:sup>
                          </m:sSup>
                        </m:sub>
                      </m:sSub>
                      <m:r>
                        <a:rPr lang="ka-GE">
                          <a:latin typeface="Cambria Math" panose="02040503050406030204" pitchFamily="18" charset="0"/>
                        </a:rPr>
                        <m:t>≤1</m:t>
                      </m:r>
                    </m:oMath>
                  </m:oMathPara>
                </a14:m>
                <a:endParaRPr lang="ka-GE" smtClean="0"/>
              </a:p>
              <a:p>
                <a:pPr marL="0" lvl="0" indent="0">
                  <a:buNone/>
                </a:pPr>
                <a:endParaRPr lang="en-US"/>
              </a:p>
              <a:p>
                <a:pPr marL="0" lvl="0" indent="0">
                  <a:buNone/>
                </a:pPr>
                <a:r>
                  <a:rPr lang="ka-GE" smtClean="0"/>
                  <a:t>10. სიახლოვის </a:t>
                </a:r>
                <a:r>
                  <a:rPr lang="ka-GE"/>
                  <a:t>კოეფიციენტებიდან გამომდინარე განისაზღვროს გამომავალი რანჟირება თითოეული </a:t>
                </a:r>
                <a:r>
                  <a:rPr lang="ka-GE" smtClean="0"/>
                  <a:t>ალტერნატივისათვის.</a:t>
                </a:r>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48887" y="299258"/>
                <a:ext cx="11488189" cy="6118168"/>
              </a:xfrm>
              <a:blipFill rotWithShape="0">
                <a:blip r:embed="rId3"/>
                <a:stretch>
                  <a:fillRect l="-584"/>
                </a:stretch>
              </a:blipFill>
            </p:spPr>
            <p:txBody>
              <a:bodyPr/>
              <a:lstStyle/>
              <a:p>
                <a:r>
                  <a:rPr lang="en-US">
                    <a:noFill/>
                  </a:rPr>
                  <a:t> </a:t>
                </a:r>
              </a:p>
            </p:txBody>
          </p:sp>
        </mc:Fallback>
      </mc:AlternateContent>
    </p:spTree>
    <p:extLst>
      <p:ext uri="{BB962C8B-B14F-4D97-AF65-F5344CB8AC3E}">
        <p14:creationId xmlns:p14="http://schemas.microsoft.com/office/powerpoint/2010/main" val="3828283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42926"/>
            <a:ext cx="10507287" cy="1394680"/>
          </a:xfrm>
        </p:spPr>
        <p:txBody>
          <a:bodyPr>
            <a:noAutofit/>
          </a:bodyPr>
          <a:lstStyle/>
          <a:p>
            <a:pPr lvl="0" algn="ctr"/>
            <a:r>
              <a:rPr lang="ka-GE" sz="3200">
                <a:ln w="0"/>
                <a:solidFill>
                  <a:schemeClr val="accent1"/>
                </a:solidFill>
                <a:effectLst>
                  <a:outerShdw blurRad="38100" dist="25400" dir="5400000" algn="ctr" rotWithShape="0">
                    <a:srgbClr val="6E747A">
                      <a:alpha val="43000"/>
                    </a:srgbClr>
                  </a:outerShdw>
                </a:effectLst>
              </a:rPr>
              <a:t>Fuzzy TOPSIS მოდელებზე დაფუზნებული  FTB-DSS მრავალკრიტერიალური გადაწყვეტილების მიღების მხარდამჭერი ინტელექტუალური სისტემა </a:t>
            </a:r>
            <a:endParaRPr lang="en-US" sz="3200">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914400" y="2355240"/>
            <a:ext cx="10507286" cy="3785652"/>
          </a:xfrm>
          <a:prstGeom prst="rect">
            <a:avLst/>
          </a:prstGeom>
          <a:noFill/>
        </p:spPr>
        <p:txBody>
          <a:bodyPr wrap="square" rtlCol="0">
            <a:spAutoFit/>
          </a:bodyPr>
          <a:lstStyle/>
          <a:p>
            <a:r>
              <a:rPr lang="ka-GE" sz="2800" smtClean="0">
                <a:latin typeface="Sylfaen" panose="010A0502050306030303" pitchFamily="18" charset="0"/>
              </a:rPr>
              <a:t>	ფაზი-</a:t>
            </a:r>
            <a:r>
              <a:rPr lang="en-US" sz="2800" smtClean="0">
                <a:latin typeface="Sylfaen" panose="010A0502050306030303" pitchFamily="18" charset="0"/>
              </a:rPr>
              <a:t>TOPSIS </a:t>
            </a:r>
            <a:r>
              <a:rPr lang="ka-GE" sz="2800"/>
              <a:t>-ზე დაფუძნებული  მრავალკრიტერიალური გადაწყვეტილების მიღების მხარდამჭერი სისტემა წარმოადგენს სისტემას, რომელიც მომხმარებლისთვის ქმნის გადაწყვეტილების მიღების მხარდამჭერ გარემოს მრავალალტერნატიულ და მრავალკრიტერიალურ ამოცანის ამოხსნის შემთხვევაში.</a:t>
            </a:r>
            <a:endParaRPr lang="en-US" sz="2800">
              <a:latin typeface="Sylfaen" panose="010A0502050306030303" pitchFamily="18" charset="0"/>
            </a:endParaRPr>
          </a:p>
          <a:p>
            <a:endParaRPr lang="ka-GE" sz="2800" smtClean="0"/>
          </a:p>
          <a:p>
            <a:pPr marL="342900" indent="-342900">
              <a:buFont typeface="+mj-lt"/>
              <a:buAutoNum type="arabicPeriod"/>
            </a:pPr>
            <a:endParaRPr lang="ka-GE" sz="2400" smtClean="0"/>
          </a:p>
          <a:p>
            <a:pPr marL="342900" indent="-342900">
              <a:buFont typeface="+mj-lt"/>
              <a:buAutoNum type="arabicPeriod"/>
            </a:pPr>
            <a:endParaRPr lang="en-US" sz="2000"/>
          </a:p>
        </p:txBody>
      </p:sp>
    </p:spTree>
    <p:extLst>
      <p:ext uri="{BB962C8B-B14F-4D97-AF65-F5344CB8AC3E}">
        <p14:creationId xmlns:p14="http://schemas.microsoft.com/office/powerpoint/2010/main" val="377208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85676734"/>
              </p:ext>
            </p:extLst>
          </p:nvPr>
        </p:nvGraphicFramePr>
        <p:xfrm>
          <a:off x="330042" y="1445760"/>
          <a:ext cx="11479883"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5256762" y="101600"/>
            <a:ext cx="2226296" cy="1121621"/>
            <a:chOff x="3903213" y="0"/>
            <a:chExt cx="2226296" cy="1121621"/>
          </a:xfrm>
        </p:grpSpPr>
        <p:sp>
          <p:nvSpPr>
            <p:cNvPr id="8" name="Rounded Rectangle 7"/>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Rounded Rectangle 4"/>
            <p:cNvSpPr/>
            <p:nvPr/>
          </p:nvSpPr>
          <p:spPr>
            <a:xfrm>
              <a:off x="3936064" y="32851"/>
              <a:ext cx="2160594" cy="1055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ალტერნატივების შეფასებისთვის ლინგვისტური ტერმების ნუსხა</a:t>
              </a:r>
              <a:endParaRPr lang="en-US" sz="1700" kern="1200"/>
            </a:p>
          </p:txBody>
        </p:sp>
      </p:grpSp>
      <p:grpSp>
        <p:nvGrpSpPr>
          <p:cNvPr id="10" name="Group 9"/>
          <p:cNvGrpSpPr/>
          <p:nvPr/>
        </p:nvGrpSpPr>
        <p:grpSpPr>
          <a:xfrm>
            <a:off x="4875221" y="5474363"/>
            <a:ext cx="3327400" cy="1328972"/>
            <a:chOff x="3903213" y="0"/>
            <a:chExt cx="2226296" cy="1121621"/>
          </a:xfrm>
        </p:grpSpPr>
        <p:sp>
          <p:nvSpPr>
            <p:cNvPr id="11" name="Rounded Rectangle 10"/>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Rounded Rectangle 4"/>
            <p:cNvSpPr/>
            <p:nvPr/>
          </p:nvSpPr>
          <p:spPr>
            <a:xfrm>
              <a:off x="3968915" y="49276"/>
              <a:ext cx="2160594" cy="1034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2. კრიტერიუმების ერთმანეთთან უპირატესობის დამოკიდებულების მატრიციდან გამოთვლილი კრიტერიუმების წონები  </a:t>
              </a:r>
              <a:endParaRPr lang="en-US" sz="1700" kern="1200"/>
            </a:p>
          </p:txBody>
        </p:sp>
      </p:grpSp>
      <p:cxnSp>
        <p:nvCxnSpPr>
          <p:cNvPr id="14" name="Straight Connector 13"/>
          <p:cNvCxnSpPr/>
          <p:nvPr/>
        </p:nvCxnSpPr>
        <p:spPr>
          <a:xfrm flipV="1">
            <a:off x="4470528" y="2548828"/>
            <a:ext cx="761351" cy="16447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p:cNvCxnSpPr>
          <p:nvPr/>
        </p:nvCxnSpPr>
        <p:spPr>
          <a:xfrm>
            <a:off x="6369910" y="1223221"/>
            <a:ext cx="0" cy="8748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2" idx="1"/>
          </p:cNvCxnSpPr>
          <p:nvPr/>
        </p:nvCxnSpPr>
        <p:spPr>
          <a:xfrm>
            <a:off x="4418138" y="4178818"/>
            <a:ext cx="838624" cy="3300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0"/>
          </p:cNvCxnSpPr>
          <p:nvPr/>
        </p:nvCxnSpPr>
        <p:spPr>
          <a:xfrm flipH="1" flipV="1">
            <a:off x="6416553" y="4903073"/>
            <a:ext cx="122368" cy="5712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256762" y="3948048"/>
            <a:ext cx="2226296" cy="1121621"/>
            <a:chOff x="3903213" y="0"/>
            <a:chExt cx="2226296" cy="1121621"/>
          </a:xfrm>
        </p:grpSpPr>
        <p:sp>
          <p:nvSpPr>
            <p:cNvPr id="32" name="Rounded Rectangle 31"/>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3" name="Rounded Rectangle 4"/>
            <p:cNvSpPr/>
            <p:nvPr/>
          </p:nvSpPr>
          <p:spPr>
            <a:xfrm>
              <a:off x="3968915" y="49276"/>
              <a:ext cx="2160594" cy="1055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კრიტერიუმების წონები</a:t>
              </a:r>
              <a:endParaRPr lang="en-US" sz="1700" kern="1200"/>
            </a:p>
          </p:txBody>
        </p:sp>
      </p:grpSp>
      <p:grpSp>
        <p:nvGrpSpPr>
          <p:cNvPr id="53" name="Group 52"/>
          <p:cNvGrpSpPr/>
          <p:nvPr/>
        </p:nvGrpSpPr>
        <p:grpSpPr>
          <a:xfrm>
            <a:off x="9066329" y="2967259"/>
            <a:ext cx="2511777" cy="1121621"/>
            <a:chOff x="3903213" y="0"/>
            <a:chExt cx="2226296" cy="1121621"/>
          </a:xfrm>
        </p:grpSpPr>
        <p:sp>
          <p:nvSpPr>
            <p:cNvPr id="54" name="Rounded Rectangle 53"/>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5" name="Rounded Rectangle 4"/>
            <p:cNvSpPr/>
            <p:nvPr/>
          </p:nvSpPr>
          <p:spPr>
            <a:xfrm>
              <a:off x="3968915" y="49276"/>
              <a:ext cx="2160594" cy="1055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ამოცანის ამოხსნა</a:t>
              </a:r>
              <a:endParaRPr lang="en-US" sz="1700" kern="1200"/>
            </a:p>
          </p:txBody>
        </p:sp>
      </p:grpSp>
      <p:cxnSp>
        <p:nvCxnSpPr>
          <p:cNvPr id="65" name="Straight Connector 64"/>
          <p:cNvCxnSpPr>
            <a:endCxn id="54" idx="1"/>
          </p:cNvCxnSpPr>
          <p:nvPr/>
        </p:nvCxnSpPr>
        <p:spPr>
          <a:xfrm>
            <a:off x="7972023" y="2705684"/>
            <a:ext cx="1094306" cy="82238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2" idx="3"/>
            <a:endCxn id="54" idx="1"/>
          </p:cNvCxnSpPr>
          <p:nvPr/>
        </p:nvCxnSpPr>
        <p:spPr>
          <a:xfrm flipV="1">
            <a:off x="7483058" y="3528070"/>
            <a:ext cx="1583271" cy="98078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742939" y="5540197"/>
            <a:ext cx="2768083" cy="1121621"/>
            <a:chOff x="3903213" y="0"/>
            <a:chExt cx="2226296" cy="1121621"/>
          </a:xfrm>
        </p:grpSpPr>
        <p:sp>
          <p:nvSpPr>
            <p:cNvPr id="22" name="Rounded Rectangle 21"/>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ounded Rectangle 4"/>
            <p:cNvSpPr/>
            <p:nvPr/>
          </p:nvSpPr>
          <p:spPr>
            <a:xfrm>
              <a:off x="3968915" y="49276"/>
              <a:ext cx="2160594" cy="1055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1. შენონის ენტროპიის კონცეფციის საშუალებით დათვლილი კრიტერიუმების წონები</a:t>
              </a:r>
              <a:endParaRPr lang="en-US" sz="1700" kern="1200"/>
            </a:p>
          </p:txBody>
        </p:sp>
      </p:grpSp>
      <p:grpSp>
        <p:nvGrpSpPr>
          <p:cNvPr id="24" name="Group 23"/>
          <p:cNvGrpSpPr/>
          <p:nvPr/>
        </p:nvGrpSpPr>
        <p:grpSpPr>
          <a:xfrm>
            <a:off x="9066329" y="5553624"/>
            <a:ext cx="2226296" cy="1121621"/>
            <a:chOff x="3903213" y="0"/>
            <a:chExt cx="2226296" cy="1121621"/>
          </a:xfrm>
        </p:grpSpPr>
        <p:sp>
          <p:nvSpPr>
            <p:cNvPr id="26" name="Rounded Rectangle 25"/>
            <p:cNvSpPr/>
            <p:nvPr/>
          </p:nvSpPr>
          <p:spPr>
            <a:xfrm>
              <a:off x="3903213" y="0"/>
              <a:ext cx="2226296" cy="112162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Rounded Rectangle 4"/>
            <p:cNvSpPr/>
            <p:nvPr/>
          </p:nvSpPr>
          <p:spPr>
            <a:xfrm>
              <a:off x="3968915" y="49276"/>
              <a:ext cx="2160594" cy="1055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smtClean="0"/>
                <a:t>3. კრიტერიუმების შეფასებისთვის ლინგვისტური ტერმების ნუსხა </a:t>
              </a:r>
              <a:endParaRPr lang="en-US" sz="1700" kern="1200"/>
            </a:p>
          </p:txBody>
        </p:sp>
      </p:grpSp>
      <p:cxnSp>
        <p:nvCxnSpPr>
          <p:cNvPr id="28" name="Straight Connector 27"/>
          <p:cNvCxnSpPr/>
          <p:nvPr/>
        </p:nvCxnSpPr>
        <p:spPr>
          <a:xfrm flipV="1">
            <a:off x="3692769" y="5086093"/>
            <a:ext cx="2634148" cy="4675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26917" y="5086093"/>
            <a:ext cx="2969483" cy="45110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1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28" y="700580"/>
            <a:ext cx="9905998" cy="1022713"/>
          </a:xfrm>
        </p:spPr>
        <p:txBody>
          <a:bodyPr>
            <a:normAutofit/>
          </a:bodyPr>
          <a:lstStyle/>
          <a:p>
            <a:r>
              <a:rPr lang="ka-GE"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სისტემის მომხმარებელთა ტიპები </a:t>
            </a:r>
            <a:endParaRPr lang="en-US" sz="4000">
              <a:ln w="0"/>
              <a:solidFill>
                <a:schemeClr val="accent1"/>
              </a:solidFill>
              <a:effectLst>
                <a:outerShdw blurRad="38100" dist="25400" dir="5400000" algn="ctr" rotWithShape="0">
                  <a:srgbClr val="6E747A">
                    <a:alpha val="43000"/>
                  </a:srgbClr>
                </a:outerShdw>
              </a:effectLst>
              <a:latin typeface="Sylfaen" panose="010A0502050306030303" pitchFamily="18" charset="0"/>
            </a:endParaRPr>
          </a:p>
        </p:txBody>
      </p:sp>
      <p:sp>
        <p:nvSpPr>
          <p:cNvPr id="9" name="TextBox 8"/>
          <p:cNvSpPr txBox="1"/>
          <p:nvPr/>
        </p:nvSpPr>
        <p:spPr>
          <a:xfrm>
            <a:off x="1200028" y="1969478"/>
            <a:ext cx="6236677" cy="2677656"/>
          </a:xfrm>
          <a:prstGeom prst="rect">
            <a:avLst/>
          </a:prstGeom>
          <a:noFill/>
        </p:spPr>
        <p:txBody>
          <a:bodyPr wrap="square" rtlCol="0">
            <a:spAutoFit/>
          </a:bodyPr>
          <a:lstStyle/>
          <a:p>
            <a:pPr marL="342900" indent="-342900">
              <a:buFont typeface="+mj-lt"/>
              <a:buAutoNum type="arabicPeriod"/>
            </a:pPr>
            <a:r>
              <a:rPr lang="ka-GE" sz="2400" cap="all">
                <a:latin typeface="Sylfaen" panose="010A0502050306030303" pitchFamily="18" charset="0"/>
                <a:ea typeface="+mj-ea"/>
                <a:cs typeface="+mj-cs"/>
              </a:rPr>
              <a:t>მომხმარებელი (</a:t>
            </a:r>
            <a:r>
              <a:rPr lang="en-US" sz="2400" cap="all" smtClean="0">
                <a:latin typeface="Sylfaen" panose="010A0502050306030303" pitchFamily="18" charset="0"/>
                <a:ea typeface="+mj-ea"/>
                <a:cs typeface="+mj-cs"/>
              </a:rPr>
              <a:t>User</a:t>
            </a:r>
            <a:r>
              <a:rPr lang="ka-GE" sz="2400" cap="all" smtClean="0">
                <a:latin typeface="Sylfaen" panose="010A0502050306030303" pitchFamily="18" charset="0"/>
                <a:ea typeface="+mj-ea"/>
                <a:cs typeface="+mj-cs"/>
              </a:rPr>
              <a:t>)</a:t>
            </a:r>
            <a:endParaRPr lang="ka-GE" sz="2400" cap="all">
              <a:latin typeface="Sylfaen" panose="010A0502050306030303" pitchFamily="18" charset="0"/>
              <a:ea typeface="+mj-ea"/>
              <a:cs typeface="+mj-cs"/>
            </a:endParaRPr>
          </a:p>
          <a:p>
            <a:pPr marL="342900" indent="-342900">
              <a:buFont typeface="+mj-lt"/>
              <a:buAutoNum type="arabicPeriod"/>
            </a:pPr>
            <a:r>
              <a:rPr lang="ka-GE" sz="2400" cap="all">
                <a:latin typeface="Sylfaen" panose="010A0502050306030303" pitchFamily="18" charset="0"/>
                <a:ea typeface="+mj-ea"/>
                <a:cs typeface="+mj-cs"/>
              </a:rPr>
              <a:t>ექსპერტი</a:t>
            </a:r>
            <a:r>
              <a:rPr lang="en-US" sz="2400" cap="all">
                <a:latin typeface="Sylfaen" panose="010A0502050306030303" pitchFamily="18" charset="0"/>
                <a:ea typeface="+mj-ea"/>
                <a:cs typeface="+mj-cs"/>
              </a:rPr>
              <a:t> (Expert)</a:t>
            </a:r>
            <a:endParaRPr lang="ka-GE" sz="2400" cap="all">
              <a:latin typeface="Sylfaen" panose="010A0502050306030303" pitchFamily="18" charset="0"/>
              <a:ea typeface="+mj-ea"/>
              <a:cs typeface="+mj-cs"/>
            </a:endParaRPr>
          </a:p>
          <a:p>
            <a:pPr marL="342900" indent="-342900">
              <a:buFont typeface="+mj-lt"/>
              <a:buAutoNum type="arabicPeriod"/>
            </a:pPr>
            <a:r>
              <a:rPr lang="ka-GE" sz="2400" cap="all">
                <a:latin typeface="Sylfaen" panose="010A0502050306030303" pitchFamily="18" charset="0"/>
                <a:ea typeface="+mj-ea"/>
                <a:cs typeface="+mj-cs"/>
              </a:rPr>
              <a:t>მოდერატორი</a:t>
            </a:r>
            <a:r>
              <a:rPr lang="en-US" sz="2400" cap="all">
                <a:latin typeface="Sylfaen" panose="010A0502050306030303" pitchFamily="18" charset="0"/>
                <a:ea typeface="+mj-ea"/>
                <a:cs typeface="+mj-cs"/>
              </a:rPr>
              <a:t> (Moderator)</a:t>
            </a:r>
            <a:endParaRPr lang="ka-GE" sz="2400" cap="all">
              <a:latin typeface="Sylfaen" panose="010A0502050306030303" pitchFamily="18" charset="0"/>
              <a:ea typeface="+mj-ea"/>
              <a:cs typeface="+mj-cs"/>
            </a:endParaRPr>
          </a:p>
          <a:p>
            <a:pPr marL="342900" indent="-342900">
              <a:buFont typeface="+mj-lt"/>
              <a:buAutoNum type="arabicPeriod"/>
            </a:pPr>
            <a:r>
              <a:rPr lang="ka-GE" sz="2400" cap="all">
                <a:latin typeface="Sylfaen" panose="010A0502050306030303" pitchFamily="18" charset="0"/>
                <a:ea typeface="+mj-ea"/>
                <a:cs typeface="+mj-cs"/>
              </a:rPr>
              <a:t>ადმინისტრატორი</a:t>
            </a:r>
            <a:r>
              <a:rPr lang="en-US" sz="2400" cap="all">
                <a:latin typeface="Sylfaen" panose="010A0502050306030303" pitchFamily="18" charset="0"/>
                <a:ea typeface="+mj-ea"/>
                <a:cs typeface="+mj-cs"/>
              </a:rPr>
              <a:t> (Administrator)</a:t>
            </a:r>
            <a:endParaRPr lang="ka-GE" sz="2400" cap="all">
              <a:latin typeface="Sylfaen" panose="010A0502050306030303" pitchFamily="18" charset="0"/>
              <a:ea typeface="+mj-ea"/>
              <a:cs typeface="+mj-cs"/>
            </a:endParaRPr>
          </a:p>
          <a:p>
            <a:endParaRPr lang="ka-GE" sz="2800" smtClean="0"/>
          </a:p>
          <a:p>
            <a:pPr marL="342900" indent="-342900">
              <a:buFont typeface="+mj-lt"/>
              <a:buAutoNum type="arabicPeriod"/>
            </a:pPr>
            <a:endParaRPr lang="ka-GE" sz="2400" smtClean="0"/>
          </a:p>
          <a:p>
            <a:pPr marL="342900" indent="-342900">
              <a:buFont typeface="+mj-lt"/>
              <a:buAutoNum type="arabicPeriod"/>
            </a:pPr>
            <a:endParaRPr lang="en-US" sz="2000"/>
          </a:p>
        </p:txBody>
      </p:sp>
    </p:spTree>
    <p:extLst>
      <p:ext uri="{BB962C8B-B14F-4D97-AF65-F5344CB8AC3E}">
        <p14:creationId xmlns:p14="http://schemas.microsoft.com/office/powerpoint/2010/main" val="357028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7463" y="459586"/>
            <a:ext cx="9905998" cy="849674"/>
          </a:xfrm>
        </p:spPr>
        <p:txBody>
          <a:bodyPr>
            <a:normAutofit/>
          </a:bodyPr>
          <a:lstStyle/>
          <a:p>
            <a:r>
              <a:rPr lang="en-US" smtClean="0">
                <a:ln w="0"/>
                <a:solidFill>
                  <a:schemeClr val="accent1"/>
                </a:solidFill>
                <a:effectLst>
                  <a:outerShdw blurRad="38100" dist="25400" dir="5400000" algn="ctr" rotWithShape="0">
                    <a:srgbClr val="6E747A">
                      <a:alpha val="43000"/>
                    </a:srgbClr>
                  </a:outerShdw>
                </a:effectLst>
              </a:rPr>
              <a:t>FTB-DSS </a:t>
            </a:r>
            <a:r>
              <a:rPr lang="ka-GE" smtClean="0">
                <a:ln w="0"/>
                <a:solidFill>
                  <a:schemeClr val="accent1"/>
                </a:solidFill>
                <a:effectLst>
                  <a:outerShdw blurRad="38100" dist="25400" dir="5400000" algn="ctr" rotWithShape="0">
                    <a:srgbClr val="6E747A">
                      <a:alpha val="43000"/>
                    </a:srgbClr>
                  </a:outerShdw>
                </a:effectLst>
              </a:rPr>
              <a:t>სისტემის ინტერფეისი</a:t>
            </a:r>
            <a:endParaRPr lang="en-US">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977463" y="1543915"/>
            <a:ext cx="11012416" cy="557601"/>
          </a:xfrm>
        </p:spPr>
        <p:txBody>
          <a:bodyPr>
            <a:normAutofit/>
          </a:bodyPr>
          <a:lstStyle/>
          <a:p>
            <a:pPr marL="0" indent="0">
              <a:buNone/>
            </a:pPr>
            <a:r>
              <a:rPr lang="ka-GE" b="1" smtClean="0"/>
              <a:t>მომხმარებლის რეგისტრაცია და ავტორიზაცია</a:t>
            </a:r>
          </a:p>
          <a:p>
            <a:endParaRPr lang="ka-GE"/>
          </a:p>
          <a:p>
            <a:endParaRPr lang="en-US" smtClean="0">
              <a:latin typeface="Sylfaen" panose="010A0502050306030303" pitchFamily="18" charset="0"/>
            </a:endParaRPr>
          </a:p>
        </p:txBody>
      </p:sp>
      <p:pic>
        <p:nvPicPr>
          <p:cNvPr id="6" name="picture"/>
          <p:cNvPicPr/>
          <p:nvPr/>
        </p:nvPicPr>
        <p:blipFill>
          <a:blip r:embed="rId3">
            <a:extLst>
              <a:ext uri="{28A0092B-C50C-407E-A947-70E740481C1C}">
                <a14:useLocalDpi xmlns:a14="http://schemas.microsoft.com/office/drawing/2010/main" val="0"/>
              </a:ext>
            </a:extLst>
          </a:blip>
          <a:stretch>
            <a:fillRect/>
          </a:stretch>
        </p:blipFill>
        <p:spPr>
          <a:xfrm>
            <a:off x="6483671" y="2317266"/>
            <a:ext cx="3943350" cy="242887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109662" y="2317266"/>
            <a:ext cx="4248151" cy="3297722"/>
          </a:xfrm>
          <a:prstGeom prst="rect">
            <a:avLst/>
          </a:prstGeom>
        </p:spPr>
      </p:pic>
    </p:spTree>
    <p:extLst>
      <p:ext uri="{BB962C8B-B14F-4D97-AF65-F5344CB8AC3E}">
        <p14:creationId xmlns:p14="http://schemas.microsoft.com/office/powerpoint/2010/main" val="226274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940" y="870146"/>
            <a:ext cx="11012416" cy="3436881"/>
          </a:xfrm>
        </p:spPr>
        <p:txBody>
          <a:bodyPr>
            <a:normAutofit/>
          </a:bodyPr>
          <a:lstStyle/>
          <a:p>
            <a:pPr marL="0" indent="0">
              <a:buNone/>
            </a:pPr>
            <a:r>
              <a:rPr lang="ka-GE" b="1"/>
              <a:t>სისტემის ადმინისტრირება</a:t>
            </a:r>
          </a:p>
          <a:p>
            <a:endParaRPr lang="en-US" smtClean="0">
              <a:latin typeface="Sylfaen" panose="010A0502050306030303" pitchFamily="18" charset="0"/>
            </a:endParaRPr>
          </a:p>
        </p:txBody>
      </p:sp>
      <p:pic>
        <p:nvPicPr>
          <p:cNvPr id="5" name="picture"/>
          <p:cNvPicPr/>
          <p:nvPr/>
        </p:nvPicPr>
        <p:blipFill>
          <a:blip r:embed="rId3">
            <a:extLst>
              <a:ext uri="{28A0092B-C50C-407E-A947-70E740481C1C}">
                <a14:useLocalDpi xmlns:a14="http://schemas.microsoft.com/office/drawing/2010/main" val="0"/>
              </a:ext>
            </a:extLst>
          </a:blip>
          <a:stretch>
            <a:fillRect/>
          </a:stretch>
        </p:blipFill>
        <p:spPr>
          <a:xfrm>
            <a:off x="646940" y="1698596"/>
            <a:ext cx="10422113" cy="4413445"/>
          </a:xfrm>
          <a:prstGeom prst="rect">
            <a:avLst/>
          </a:prstGeom>
        </p:spPr>
      </p:pic>
    </p:spTree>
    <p:extLst>
      <p:ext uri="{BB962C8B-B14F-4D97-AF65-F5344CB8AC3E}">
        <p14:creationId xmlns:p14="http://schemas.microsoft.com/office/powerpoint/2010/main" val="332614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941" y="617984"/>
            <a:ext cx="11012416" cy="729553"/>
          </a:xfrm>
        </p:spPr>
        <p:txBody>
          <a:bodyPr>
            <a:normAutofit/>
          </a:bodyPr>
          <a:lstStyle/>
          <a:p>
            <a:pPr marL="0" indent="0">
              <a:buNone/>
            </a:pPr>
            <a:r>
              <a:rPr lang="ka-GE" b="1"/>
              <a:t>მთავარი გვერდი</a:t>
            </a:r>
            <a:endParaRPr lang="en-US" b="1" smtClean="0">
              <a:latin typeface="Sylfaen" panose="010A050205030603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7" y="1347537"/>
            <a:ext cx="10524727" cy="5043486"/>
          </a:xfrm>
          <a:prstGeom prst="rect">
            <a:avLst/>
          </a:prstGeom>
        </p:spPr>
      </p:pic>
    </p:spTree>
    <p:extLst>
      <p:ext uri="{BB962C8B-B14F-4D97-AF65-F5344CB8AC3E}">
        <p14:creationId xmlns:p14="http://schemas.microsoft.com/office/powerpoint/2010/main" val="289423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4660" y="662156"/>
            <a:ext cx="10484005" cy="849674"/>
          </a:xfrm>
        </p:spPr>
        <p:txBody>
          <a:bodyPr>
            <a:normAutofit fontScale="90000"/>
          </a:bodyPr>
          <a:lstStyle/>
          <a:p>
            <a:pPr algn="ctr"/>
            <a:r>
              <a:rPr lang="en-US" sz="3600" smtClean="0">
                <a:ln w="0"/>
                <a:solidFill>
                  <a:schemeClr val="accent1"/>
                </a:solidFill>
                <a:effectLst>
                  <a:outerShdw blurRad="50800" dist="38100" dir="16200000" rotWithShape="0">
                    <a:prstClr val="black">
                      <a:alpha val="40000"/>
                    </a:prstClr>
                  </a:outerShdw>
                </a:effectLst>
                <a:latin typeface="Sylfaen" panose="010A0502050306030303" pitchFamily="18" charset="0"/>
              </a:rPr>
              <a:t>FTB-DSS </a:t>
            </a:r>
            <a:r>
              <a:rPr lang="ka-GE" sz="3600" smtClean="0">
                <a:ln w="0"/>
                <a:solidFill>
                  <a:schemeClr val="accent1"/>
                </a:solidFill>
                <a:effectLst>
                  <a:outerShdw blurRad="50800" dist="38100" dir="16200000" rotWithShape="0">
                    <a:prstClr val="black">
                      <a:alpha val="40000"/>
                    </a:prstClr>
                  </a:outerShdw>
                </a:effectLst>
                <a:latin typeface="Sylfaen" panose="010A0502050306030303" pitchFamily="18" charset="0"/>
              </a:rPr>
              <a:t>სისტემის </a:t>
            </a:r>
            <a:r>
              <a:rPr lang="ka-GE" sz="3200" smtClean="0">
                <a:ln w="0"/>
                <a:solidFill>
                  <a:schemeClr val="accent1"/>
                </a:solidFill>
                <a:effectLst>
                  <a:outerShdw blurRad="50800" dist="38100" dir="16200000" rotWithShape="0">
                    <a:prstClr val="black">
                      <a:alpha val="40000"/>
                    </a:prstClr>
                  </a:outerShdw>
                </a:effectLst>
              </a:rPr>
              <a:t>ძირითადი ფუნქციონალურობა</a:t>
            </a:r>
            <a:r>
              <a:rPr lang="en-US" smtClean="0">
                <a:ln w="0"/>
                <a:solidFill>
                  <a:schemeClr val="accent1"/>
                </a:solidFill>
                <a:effectLst>
                  <a:outerShdw blurRad="38100" dist="25400" dir="5400000" algn="ctr" rotWithShape="0">
                    <a:srgbClr val="6E747A">
                      <a:alpha val="43000"/>
                    </a:srgbClr>
                  </a:outerShdw>
                </a:effectLst>
              </a:rPr>
              <a:t/>
            </a:r>
            <a:br>
              <a:rPr lang="en-US" smtClean="0">
                <a:ln w="0"/>
                <a:solidFill>
                  <a:schemeClr val="accent1"/>
                </a:solidFill>
                <a:effectLst>
                  <a:outerShdw blurRad="38100" dist="25400" dir="5400000" algn="ctr" rotWithShape="0">
                    <a:srgbClr val="6E747A">
                      <a:alpha val="43000"/>
                    </a:srgbClr>
                  </a:outerShdw>
                </a:effectLst>
              </a:rPr>
            </a:br>
            <a:endParaRPr lang="en-US">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833084" y="1511830"/>
            <a:ext cx="11012416" cy="3436881"/>
          </a:xfrm>
        </p:spPr>
        <p:txBody>
          <a:bodyPr>
            <a:normAutofit/>
          </a:bodyPr>
          <a:lstStyle/>
          <a:p>
            <a:pPr marL="0" indent="0">
              <a:buNone/>
            </a:pPr>
            <a:r>
              <a:rPr lang="ka-GE" b="1"/>
              <a:t>ამოცანის </a:t>
            </a:r>
            <a:r>
              <a:rPr lang="ka-GE" b="1" smtClean="0"/>
              <a:t>რეგისტრაცია</a:t>
            </a:r>
            <a:endParaRPr lang="en-US" b="1" smtClean="0">
              <a:latin typeface="Sylfaen" panose="010A050205030603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463" y="2410886"/>
            <a:ext cx="10058400" cy="2763199"/>
          </a:xfrm>
          <a:prstGeom prst="rect">
            <a:avLst/>
          </a:prstGeom>
        </p:spPr>
      </p:pic>
    </p:spTree>
    <p:extLst>
      <p:ext uri="{BB962C8B-B14F-4D97-AF65-F5344CB8AC3E}">
        <p14:creationId xmlns:p14="http://schemas.microsoft.com/office/powerpoint/2010/main" val="38680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025" y="466166"/>
            <a:ext cx="11044517" cy="7848302"/>
          </a:xfrm>
          <a:prstGeom prst="rect">
            <a:avLst/>
          </a:prstGeom>
          <a:noFill/>
        </p:spPr>
        <p:txBody>
          <a:bodyPr wrap="square" rtlCol="0">
            <a:spAutoFit/>
          </a:bodyPr>
          <a:lstStyle/>
          <a:p>
            <a:pPr marL="457200" indent="-457200">
              <a:buFont typeface="Wingdings" panose="05000000000000000000" pitchFamily="2" charset="2"/>
              <a:buChar char="Ø"/>
            </a:pPr>
            <a:r>
              <a:rPr lang="ka-GE" sz="2800" smtClean="0">
                <a:latin typeface="Sylfaen" panose="010A0502050306030303" pitchFamily="18" charset="0"/>
              </a:rPr>
              <a:t>ფაზი-ინტუიციონისტური სიმრავლე (</a:t>
            </a:r>
            <a:r>
              <a:rPr lang="en-US" sz="2800" smtClean="0">
                <a:latin typeface="Sylfaen" panose="010A0502050306030303" pitchFamily="18" charset="0"/>
              </a:rPr>
              <a:t>IFN-Intuitionistic Fuzzy Set</a:t>
            </a:r>
            <a:r>
              <a:rPr lang="ka-GE" sz="2800" smtClean="0">
                <a:latin typeface="Sylfaen" panose="010A0502050306030303" pitchFamily="18" charset="0"/>
              </a:rPr>
              <a:t>)</a:t>
            </a:r>
            <a:endParaRPr lang="en-US" sz="2800">
              <a:latin typeface="Sylfaen" panose="010A0502050306030303" pitchFamily="18" charset="0"/>
            </a:endParaRPr>
          </a:p>
          <a:p>
            <a:pPr marL="457200" indent="-457200">
              <a:buFont typeface="Wingdings" panose="05000000000000000000" pitchFamily="2" charset="2"/>
              <a:buChar char="Ø"/>
            </a:pPr>
            <a:endParaRPr lang="en-US" sz="2800" smtClean="0">
              <a:latin typeface="Sylfaen" panose="010A0502050306030303" pitchFamily="18" charset="0"/>
            </a:endParaRPr>
          </a:p>
          <a:p>
            <a:pPr marL="457200" indent="-457200">
              <a:buFont typeface="Wingdings" panose="05000000000000000000" pitchFamily="2" charset="2"/>
              <a:buChar char="Ø"/>
            </a:pPr>
            <a:r>
              <a:rPr lang="en-US" sz="2800" smtClean="0">
                <a:latin typeface="Sylfaen" panose="010A0502050306030303" pitchFamily="18" charset="0"/>
              </a:rPr>
              <a:t>მრავალკრიტერიალური </a:t>
            </a:r>
            <a:r>
              <a:rPr lang="en-US" sz="2800">
                <a:latin typeface="Sylfaen" panose="010A0502050306030303" pitchFamily="18" charset="0"/>
              </a:rPr>
              <a:t>გადაწყვეტილების </a:t>
            </a:r>
            <a:r>
              <a:rPr lang="en-US" sz="2800" smtClean="0">
                <a:latin typeface="Sylfaen" panose="010A0502050306030303" pitchFamily="18" charset="0"/>
              </a:rPr>
              <a:t>მიღებ</a:t>
            </a:r>
            <a:r>
              <a:rPr lang="ka-GE" sz="2800" smtClean="0">
                <a:latin typeface="Sylfaen" panose="010A0502050306030303" pitchFamily="18" charset="0"/>
              </a:rPr>
              <a:t>ა</a:t>
            </a:r>
            <a:r>
              <a:rPr lang="en-US" sz="2800" smtClean="0">
                <a:latin typeface="Sylfaen" panose="010A0502050306030303" pitchFamily="18" charset="0"/>
              </a:rPr>
              <a:t> </a:t>
            </a:r>
            <a:r>
              <a:rPr lang="en-US" sz="2800">
                <a:latin typeface="Sylfaen" panose="010A0502050306030303" pitchFamily="18" charset="0"/>
              </a:rPr>
              <a:t>(MCDM - Multiple Criteria Decision </a:t>
            </a:r>
            <a:r>
              <a:rPr lang="en-US" sz="2800" smtClean="0">
                <a:latin typeface="Sylfaen" panose="010A0502050306030303" pitchFamily="18" charset="0"/>
              </a:rPr>
              <a:t>Making</a:t>
            </a:r>
            <a:r>
              <a:rPr lang="ka-GE" sz="2800" smtClean="0">
                <a:latin typeface="Sylfaen" panose="010A0502050306030303" pitchFamily="18" charset="0"/>
              </a:rPr>
              <a:t>)</a:t>
            </a:r>
            <a:endParaRPr lang="en-US" sz="2800" smtClean="0">
              <a:latin typeface="Sylfaen" panose="010A0502050306030303" pitchFamily="18" charset="0"/>
            </a:endParaRPr>
          </a:p>
          <a:p>
            <a:pPr marL="457200" indent="-457200">
              <a:buFont typeface="Wingdings" panose="05000000000000000000" pitchFamily="2" charset="2"/>
              <a:buChar char="Ø"/>
            </a:pPr>
            <a:endParaRPr lang="en-US" sz="2800">
              <a:latin typeface="Sylfaen" panose="010A0502050306030303" pitchFamily="18" charset="0"/>
            </a:endParaRPr>
          </a:p>
          <a:p>
            <a:pPr marL="457200" indent="-457200">
              <a:buFont typeface="Wingdings" panose="05000000000000000000" pitchFamily="2" charset="2"/>
              <a:buChar char="Ø"/>
            </a:pPr>
            <a:r>
              <a:rPr lang="ka-GE" sz="2800" smtClean="0">
                <a:latin typeface="Sylfaen" panose="010A0502050306030303" pitchFamily="18" charset="0"/>
              </a:rPr>
              <a:t>ფაზი</a:t>
            </a:r>
            <a:r>
              <a:rPr lang="ka-GE" sz="2800">
                <a:latin typeface="Sylfaen" panose="010A0502050306030303" pitchFamily="18" charset="0"/>
              </a:rPr>
              <a:t>-</a:t>
            </a:r>
            <a:r>
              <a:rPr lang="en-US" sz="2800" smtClean="0">
                <a:latin typeface="Sylfaen" panose="010A0502050306030303" pitchFamily="18" charset="0"/>
              </a:rPr>
              <a:t>TOPSIS (Fuzzy TOPSIS - </a:t>
            </a:r>
            <a:r>
              <a:rPr lang="en-US" sz="2800">
                <a:latin typeface="Sylfaen" panose="010A0502050306030303" pitchFamily="18" charset="0"/>
              </a:rPr>
              <a:t>The Technique for Order Preference by Similarity to the Ideal Solution</a:t>
            </a:r>
            <a:r>
              <a:rPr lang="en-US" sz="2800" smtClean="0">
                <a:latin typeface="Sylfaen" panose="010A0502050306030303" pitchFamily="18" charset="0"/>
              </a:rPr>
              <a:t>)</a:t>
            </a:r>
          </a:p>
          <a:p>
            <a:pPr marL="457200" indent="-457200">
              <a:buFont typeface="Wingdings" panose="05000000000000000000" pitchFamily="2" charset="2"/>
              <a:buChar char="Ø"/>
            </a:pPr>
            <a:endParaRPr lang="en-US" sz="2800">
              <a:latin typeface="Sylfaen" panose="010A0502050306030303" pitchFamily="18" charset="0"/>
            </a:endParaRPr>
          </a:p>
          <a:p>
            <a:pPr marL="457200" indent="-457200">
              <a:buFont typeface="Wingdings" panose="05000000000000000000" pitchFamily="2" charset="2"/>
              <a:buChar char="Ø"/>
            </a:pPr>
            <a:r>
              <a:rPr lang="ka-GE" sz="2800">
                <a:latin typeface="Sylfaen" panose="010A0502050306030303" pitchFamily="18" charset="0"/>
              </a:rPr>
              <a:t>ფაზი-TOPSIS მიდგომა</a:t>
            </a:r>
            <a:r>
              <a:rPr lang="en-US" sz="2800">
                <a:latin typeface="Sylfaen" panose="010A0502050306030303" pitchFamily="18" charset="0"/>
              </a:rPr>
              <a:t> </a:t>
            </a:r>
            <a:r>
              <a:rPr lang="ka-GE" sz="2800">
                <a:latin typeface="Sylfaen" panose="010A0502050306030303" pitchFamily="18" charset="0"/>
              </a:rPr>
              <a:t>ფაზი-ინტუიციონისტური არგუმენტების </a:t>
            </a:r>
            <a:r>
              <a:rPr lang="ka-GE" sz="2800" smtClean="0">
                <a:latin typeface="Sylfaen" panose="010A0502050306030303" pitchFamily="18" charset="0"/>
              </a:rPr>
              <a:t>შემთხვევში</a:t>
            </a:r>
          </a:p>
          <a:p>
            <a:pPr marL="457200" indent="-457200">
              <a:buFont typeface="Wingdings" panose="05000000000000000000" pitchFamily="2" charset="2"/>
              <a:buChar char="Ø"/>
            </a:pPr>
            <a:endParaRPr lang="ka-GE" sz="2800" smtClean="0">
              <a:latin typeface="Sylfaen" panose="010A0502050306030303" pitchFamily="18" charset="0"/>
            </a:endParaRPr>
          </a:p>
          <a:p>
            <a:pPr marL="457200" indent="-457200">
              <a:buFont typeface="Wingdings" panose="05000000000000000000" pitchFamily="2" charset="2"/>
              <a:buChar char="Ø"/>
            </a:pPr>
            <a:r>
              <a:rPr lang="en-US" sz="2800" smtClean="0">
                <a:latin typeface="Sylfaen" panose="010A0502050306030303" pitchFamily="18" charset="0"/>
              </a:rPr>
              <a:t>FTB</a:t>
            </a:r>
            <a:r>
              <a:rPr lang="ka-GE" sz="2800" smtClean="0">
                <a:latin typeface="Sylfaen" panose="010A0502050306030303" pitchFamily="18" charset="0"/>
              </a:rPr>
              <a:t>-</a:t>
            </a:r>
            <a:r>
              <a:rPr lang="en-US" sz="2800" smtClean="0">
                <a:latin typeface="Sylfaen" panose="010A0502050306030303" pitchFamily="18" charset="0"/>
              </a:rPr>
              <a:t>DSS </a:t>
            </a:r>
            <a:r>
              <a:rPr lang="ka-GE" sz="2800" smtClean="0">
                <a:latin typeface="Sylfaen" panose="010A0502050306030303" pitchFamily="18" charset="0"/>
              </a:rPr>
              <a:t>სიტემა (</a:t>
            </a:r>
            <a:r>
              <a:rPr lang="en-US" sz="2800" smtClean="0">
                <a:latin typeface="Sylfaen" panose="010A0502050306030303" pitchFamily="18" charset="0"/>
              </a:rPr>
              <a:t>Fuzzy TOPSIS Based Decision Support System</a:t>
            </a:r>
            <a:r>
              <a:rPr lang="ka-GE" sz="2800" smtClean="0">
                <a:latin typeface="Sylfaen" panose="010A0502050306030303" pitchFamily="18" charset="0"/>
              </a:rPr>
              <a:t>)</a:t>
            </a:r>
            <a:endParaRPr lang="en-US" sz="2800">
              <a:latin typeface="Sylfaen" panose="010A0502050306030303" pitchFamily="18" charset="0"/>
            </a:endParaRPr>
          </a:p>
          <a:p>
            <a:endParaRPr lang="en-US" sz="2800">
              <a:latin typeface="Sylfaen" panose="010A0502050306030303" pitchFamily="18" charset="0"/>
            </a:endParaRPr>
          </a:p>
          <a:p>
            <a:endParaRPr lang="en-US" sz="2800" smtClean="0">
              <a:latin typeface="Sylfaen" panose="010A0502050306030303" pitchFamily="18" charset="0"/>
            </a:endParaRPr>
          </a:p>
          <a:p>
            <a:endParaRPr lang="en-US" sz="2800">
              <a:latin typeface="Sylfaen" panose="010A0502050306030303" pitchFamily="18" charset="0"/>
            </a:endParaRPr>
          </a:p>
          <a:p>
            <a:endParaRPr lang="en-US" sz="2800" smtClean="0">
              <a:latin typeface="Sylfaen" panose="010A0502050306030303" pitchFamily="18" charset="0"/>
            </a:endParaRPr>
          </a:p>
          <a:p>
            <a:pPr marL="342900" indent="-342900">
              <a:buFont typeface="Wingdings" panose="05000000000000000000" pitchFamily="2" charset="2"/>
              <a:buChar char="Ø"/>
            </a:pPr>
            <a:endParaRPr lang="en-US" sz="2800">
              <a:latin typeface="Sylfaen" panose="010A0502050306030303" pitchFamily="18" charset="0"/>
            </a:endParaRPr>
          </a:p>
        </p:txBody>
      </p:sp>
    </p:spTree>
    <p:extLst>
      <p:ext uri="{BB962C8B-B14F-4D97-AF65-F5344CB8AC3E}">
        <p14:creationId xmlns:p14="http://schemas.microsoft.com/office/powerpoint/2010/main" val="307236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049" y="508416"/>
            <a:ext cx="4649783" cy="823912"/>
          </a:xfrm>
        </p:spPr>
        <p:txBody>
          <a:bodyPr/>
          <a:lstStyle/>
          <a:p>
            <a:pPr algn="ctr"/>
            <a:r>
              <a:rPr lang="ka-GE"/>
              <a:t>ალტერნატივების  ფორმირება	</a:t>
            </a:r>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26933" y="1402052"/>
            <a:ext cx="3718463" cy="4325942"/>
          </a:xfrm>
        </p:spPr>
      </p:pic>
      <p:sp>
        <p:nvSpPr>
          <p:cNvPr id="5" name="Text Placeholder 4"/>
          <p:cNvSpPr>
            <a:spLocks noGrp="1"/>
          </p:cNvSpPr>
          <p:nvPr>
            <p:ph type="body" sz="quarter" idx="3"/>
          </p:nvPr>
        </p:nvSpPr>
        <p:spPr>
          <a:xfrm>
            <a:off x="6708786" y="438692"/>
            <a:ext cx="4646602" cy="963360"/>
          </a:xfrm>
        </p:spPr>
        <p:txBody>
          <a:bodyPr>
            <a:normAutofit/>
          </a:bodyPr>
          <a:lstStyle/>
          <a:p>
            <a:pPr lvl="0"/>
            <a:endParaRPr lang="ka-GE" smtClean="0"/>
          </a:p>
          <a:p>
            <a:pPr lvl="0"/>
            <a:r>
              <a:rPr lang="ka-GE" smtClean="0"/>
              <a:t>კრიტერიუმების </a:t>
            </a:r>
            <a:r>
              <a:rPr lang="ka-GE"/>
              <a:t>ფორმირება</a:t>
            </a:r>
          </a:p>
          <a:p>
            <a:endParaRPr lang="en-US"/>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16579" y="1402052"/>
            <a:ext cx="5183188" cy="3265659"/>
          </a:xfrm>
        </p:spPr>
      </p:pic>
    </p:spTree>
    <p:extLst>
      <p:ext uri="{BB962C8B-B14F-4D97-AF65-F5344CB8AC3E}">
        <p14:creationId xmlns:p14="http://schemas.microsoft.com/office/powerpoint/2010/main" val="1294629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42" y="641685"/>
            <a:ext cx="11669037" cy="4403280"/>
          </a:xfrm>
        </p:spPr>
        <p:txBody>
          <a:bodyPr>
            <a:normAutofit/>
          </a:bodyPr>
          <a:lstStyle/>
          <a:p>
            <a:pPr marL="0" indent="0">
              <a:buNone/>
            </a:pPr>
            <a:r>
              <a:rPr lang="ka-GE" b="1" smtClean="0"/>
              <a:t>კრიტერიუმების </a:t>
            </a:r>
            <a:r>
              <a:rPr lang="ka-GE" b="1"/>
              <a:t>წონებისთვის ლინგვისტური ტერმების ფორმირება</a:t>
            </a:r>
            <a:endParaRPr lang="en-US" b="1" smtClean="0">
              <a:latin typeface="Sylfaen" panose="010A0502050306030303"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37937" y="1422568"/>
            <a:ext cx="10282990" cy="4294188"/>
          </a:xfrm>
          <a:prstGeom prst="rect">
            <a:avLst/>
          </a:prstGeom>
        </p:spPr>
      </p:pic>
    </p:spTree>
    <p:extLst>
      <p:ext uri="{BB962C8B-B14F-4D97-AF65-F5344CB8AC3E}">
        <p14:creationId xmlns:p14="http://schemas.microsoft.com/office/powerpoint/2010/main" val="83735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3335"/>
            <a:ext cx="11662611" cy="3436881"/>
          </a:xfrm>
        </p:spPr>
        <p:txBody>
          <a:bodyPr>
            <a:normAutofit/>
          </a:bodyPr>
          <a:lstStyle/>
          <a:p>
            <a:pPr marL="0" lvl="0" indent="0" algn="ctr">
              <a:buNone/>
            </a:pPr>
            <a:r>
              <a:rPr lang="ka-GE" b="1"/>
              <a:t>ალტერნატივების რეიტინგებისთვის ლენგვისტური ტერმების ფორმირება</a:t>
            </a:r>
            <a:endParaRPr lang="en-US" b="1"/>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28799" y="1363579"/>
            <a:ext cx="9047747" cy="5090862"/>
          </a:xfrm>
          <a:prstGeom prst="rect">
            <a:avLst/>
          </a:prstGeom>
        </p:spPr>
      </p:pic>
    </p:spTree>
    <p:extLst>
      <p:ext uri="{BB962C8B-B14F-4D97-AF65-F5344CB8AC3E}">
        <p14:creationId xmlns:p14="http://schemas.microsoft.com/office/powerpoint/2010/main" val="439358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153" y="513347"/>
            <a:ext cx="11012416" cy="3611669"/>
          </a:xfrm>
        </p:spPr>
        <p:txBody>
          <a:bodyPr>
            <a:normAutofit/>
          </a:bodyPr>
          <a:lstStyle/>
          <a:p>
            <a:pPr marL="0" lvl="0" indent="0">
              <a:buNone/>
            </a:pPr>
            <a:r>
              <a:rPr lang="ka-GE" b="1"/>
              <a:t>მოდერატორის მიერ ექსპერტებთან ამოცანის გაგზავნა</a:t>
            </a:r>
          </a:p>
          <a:p>
            <a:pPr marL="0" lvl="0" indent="0">
              <a:buNone/>
            </a:pPr>
            <a:endParaRPr lang="en-US" sz="20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437" y="1378566"/>
            <a:ext cx="9129712" cy="4858052"/>
          </a:xfrm>
          <a:prstGeom prst="rect">
            <a:avLst/>
          </a:prstGeom>
        </p:spPr>
      </p:pic>
    </p:spTree>
    <p:extLst>
      <p:ext uri="{BB962C8B-B14F-4D97-AF65-F5344CB8AC3E}">
        <p14:creationId xmlns:p14="http://schemas.microsoft.com/office/powerpoint/2010/main" val="2413313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74" y="689811"/>
            <a:ext cx="11552031" cy="946483"/>
          </a:xfrm>
        </p:spPr>
        <p:txBody>
          <a:bodyPr>
            <a:normAutofit/>
          </a:bodyPr>
          <a:lstStyle/>
          <a:p>
            <a:pPr marL="0" indent="0">
              <a:buNone/>
            </a:pPr>
            <a:r>
              <a:rPr lang="ka-GE" b="1" smtClean="0"/>
              <a:t>ექსპერტთან ელექტრონულ ფოსტაზე მოსული მოწვევა:</a:t>
            </a:r>
            <a:endParaRPr lang="en-US" sz="200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74" y="1941095"/>
            <a:ext cx="5839106" cy="3136882"/>
          </a:xfrm>
          <a:prstGeom prst="rect">
            <a:avLst/>
          </a:prstGeom>
        </p:spPr>
      </p:pic>
    </p:spTree>
    <p:extLst>
      <p:ext uri="{BB962C8B-B14F-4D97-AF65-F5344CB8AC3E}">
        <p14:creationId xmlns:p14="http://schemas.microsoft.com/office/powerpoint/2010/main" val="233459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1" y="740023"/>
            <a:ext cx="11584116" cy="559388"/>
          </a:xfrm>
        </p:spPr>
        <p:txBody>
          <a:bodyPr>
            <a:normAutofit/>
          </a:bodyPr>
          <a:lstStyle/>
          <a:p>
            <a:pPr marL="0" indent="0">
              <a:buNone/>
            </a:pPr>
            <a:r>
              <a:rPr lang="ka-GE" b="1" smtClean="0"/>
              <a:t>ექსპერტის მოდული</a:t>
            </a:r>
          </a:p>
          <a:p>
            <a:pPr marL="0" indent="0">
              <a:buNone/>
            </a:pPr>
            <a:endParaRPr lang="en-US" sz="200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04848" y="1698229"/>
            <a:ext cx="9743123" cy="3200627"/>
          </a:xfrm>
          <a:prstGeom prst="rect">
            <a:avLst/>
          </a:prstGeom>
        </p:spPr>
      </p:pic>
    </p:spTree>
    <p:extLst>
      <p:ext uri="{BB962C8B-B14F-4D97-AF65-F5344CB8AC3E}">
        <p14:creationId xmlns:p14="http://schemas.microsoft.com/office/powerpoint/2010/main" val="1970353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500" y="692206"/>
            <a:ext cx="11012416" cy="446783"/>
          </a:xfrm>
        </p:spPr>
        <p:txBody>
          <a:bodyPr>
            <a:noAutofit/>
          </a:bodyPr>
          <a:lstStyle/>
          <a:p>
            <a:pPr marL="0" indent="0">
              <a:buNone/>
            </a:pPr>
            <a:r>
              <a:rPr lang="ka-GE" b="1"/>
              <a:t>შეფასების </a:t>
            </a:r>
            <a:r>
              <a:rPr lang="ka-GE" b="1" smtClean="0"/>
              <a:t>გვერდი:</a:t>
            </a:r>
            <a:endParaRPr lang="en-US" b="1"/>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301114" y="1514475"/>
            <a:ext cx="7042786" cy="5029200"/>
          </a:xfrm>
          <a:prstGeom prst="rect">
            <a:avLst/>
          </a:prstGeom>
        </p:spPr>
      </p:pic>
      <p:sp>
        <p:nvSpPr>
          <p:cNvPr id="7" name="Oval Callout 6"/>
          <p:cNvSpPr/>
          <p:nvPr/>
        </p:nvSpPr>
        <p:spPr>
          <a:xfrm>
            <a:off x="9458325" y="1814286"/>
            <a:ext cx="2314575" cy="1931962"/>
          </a:xfrm>
          <a:prstGeom prst="wedgeEllipseCallout">
            <a:avLst>
              <a:gd name="adj1" fmla="val -97376"/>
              <a:gd name="adj2" fmla="val 455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ka-GE"/>
              <a:t>პირველი ექსპერტის შეფასება</a:t>
            </a:r>
            <a:endParaRPr lang="en-US"/>
          </a:p>
        </p:txBody>
      </p:sp>
      <p:sp>
        <p:nvSpPr>
          <p:cNvPr id="8" name="Oval Callout 7"/>
          <p:cNvSpPr/>
          <p:nvPr/>
        </p:nvSpPr>
        <p:spPr>
          <a:xfrm>
            <a:off x="9458324" y="1814286"/>
            <a:ext cx="2314575" cy="1931962"/>
          </a:xfrm>
          <a:prstGeom prst="wedgeEllipseCallout">
            <a:avLst>
              <a:gd name="adj1" fmla="val -97376"/>
              <a:gd name="adj2" fmla="val 455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ka-GE" smtClean="0"/>
              <a:t>მეორე </a:t>
            </a:r>
            <a:r>
              <a:rPr lang="ka-GE"/>
              <a:t>ექსპერტის შეფასება</a:t>
            </a:r>
            <a:endParaRPr lang="en-US"/>
          </a:p>
        </p:txBody>
      </p:sp>
      <p:sp>
        <p:nvSpPr>
          <p:cNvPr id="9" name="Oval Callout 8"/>
          <p:cNvSpPr/>
          <p:nvPr/>
        </p:nvSpPr>
        <p:spPr>
          <a:xfrm>
            <a:off x="9458323" y="1814286"/>
            <a:ext cx="2314575" cy="1931962"/>
          </a:xfrm>
          <a:prstGeom prst="wedgeEllipseCallout">
            <a:avLst>
              <a:gd name="adj1" fmla="val -97376"/>
              <a:gd name="adj2" fmla="val 455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ka-GE" smtClean="0"/>
              <a:t>მესამე ექსპერტის </a:t>
            </a:r>
            <a:r>
              <a:rPr lang="ka-GE"/>
              <a:t>შეფასება</a:t>
            </a:r>
            <a:endParaRPr lang="en-US"/>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301112" y="1514474"/>
            <a:ext cx="7042788" cy="5029201"/>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301110" y="1514474"/>
            <a:ext cx="7042789" cy="5029201"/>
          </a:xfrm>
          <a:prstGeom prst="rect">
            <a:avLst/>
          </a:prstGeom>
        </p:spPr>
      </p:pic>
    </p:spTree>
    <p:extLst>
      <p:ext uri="{BB962C8B-B14F-4D97-AF65-F5344CB8AC3E}">
        <p14:creationId xmlns:p14="http://schemas.microsoft.com/office/powerpoint/2010/main" val="11713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85" y="200189"/>
            <a:ext cx="10515600" cy="782031"/>
          </a:xfrm>
        </p:spPr>
        <p:txBody>
          <a:bodyPr>
            <a:normAutofit/>
          </a:bodyPr>
          <a:lstStyle/>
          <a:p>
            <a:r>
              <a:rPr lang="ka-GE" sz="2800" b="1" smtClean="0"/>
              <a:t>კრიტერიუმების უპირატესობათა მატრიცა</a:t>
            </a:r>
            <a:endParaRPr lang="en-US" sz="2800" b="1"/>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00" y="994252"/>
            <a:ext cx="10899370" cy="482138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4" y="1276200"/>
            <a:ext cx="10789920" cy="48240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50" y="1560787"/>
            <a:ext cx="10899370" cy="4821382"/>
          </a:xfrm>
          <a:prstGeom prst="rect">
            <a:avLst/>
          </a:prstGeom>
        </p:spPr>
      </p:pic>
    </p:spTree>
    <p:extLst>
      <p:ext uri="{BB962C8B-B14F-4D97-AF65-F5344CB8AC3E}">
        <p14:creationId xmlns:p14="http://schemas.microsoft.com/office/powerpoint/2010/main" val="6170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263" y="1243012"/>
            <a:ext cx="11156242" cy="3058467"/>
          </a:xfrm>
        </p:spPr>
        <p:txBody>
          <a:bodyPr>
            <a:normAutofit/>
          </a:bodyPr>
          <a:lstStyle/>
          <a:p>
            <a:pPr marL="0" indent="0">
              <a:buNone/>
            </a:pPr>
            <a:r>
              <a:rPr lang="ka-GE" b="1" smtClean="0"/>
              <a:t>ანგარიშების გენერატორი</a:t>
            </a:r>
          </a:p>
          <a:p>
            <a:pPr marL="0" indent="0">
              <a:buNone/>
            </a:pPr>
            <a:endParaRPr lang="en-US" sz="200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57263" y="2209183"/>
            <a:ext cx="10572749" cy="1762742"/>
          </a:xfrm>
          <a:prstGeom prst="rect">
            <a:avLst/>
          </a:prstGeom>
        </p:spPr>
      </p:pic>
      <p:sp>
        <p:nvSpPr>
          <p:cNvPr id="7" name="Rectangle 6"/>
          <p:cNvSpPr/>
          <p:nvPr/>
        </p:nvSpPr>
        <p:spPr>
          <a:xfrm>
            <a:off x="7325677" y="3200400"/>
            <a:ext cx="4075749" cy="643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31484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98121" y="332509"/>
            <a:ext cx="7083086" cy="6274027"/>
          </a:xfrm>
          <a:prstGeom prst="rect">
            <a:avLst/>
          </a:prstGeom>
        </p:spPr>
      </p:pic>
      <p:sp>
        <p:nvSpPr>
          <p:cNvPr id="4" name="Rectangular Callout 3"/>
          <p:cNvSpPr/>
          <p:nvPr/>
        </p:nvSpPr>
        <p:spPr>
          <a:xfrm>
            <a:off x="8395855" y="814647"/>
            <a:ext cx="2443941" cy="881149"/>
          </a:xfrm>
          <a:prstGeom prst="wedgeRectCallout">
            <a:avLst>
              <a:gd name="adj1" fmla="val -84919"/>
              <a:gd name="adj2" fmla="val 178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mtClean="0"/>
              <a:t>შედეგი</a:t>
            </a:r>
            <a:endParaRPr lang="en-US"/>
          </a:p>
        </p:txBody>
      </p:sp>
    </p:spTree>
    <p:extLst>
      <p:ext uri="{BB962C8B-B14F-4D97-AF65-F5344CB8AC3E}">
        <p14:creationId xmlns:p14="http://schemas.microsoft.com/office/powerpoint/2010/main" val="3549118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59" y="578470"/>
            <a:ext cx="9905998" cy="836795"/>
          </a:xfrm>
        </p:spPr>
        <p:txBody>
          <a:bodyPr>
            <a:normAutofit/>
          </a:bodyPr>
          <a:lstStyle/>
          <a:p>
            <a:pPr algn="ctr"/>
            <a:r>
              <a:rPr lang="ka-GE" smtClean="0">
                <a:ln w="0"/>
                <a:solidFill>
                  <a:schemeClr val="accent1"/>
                </a:solidFill>
                <a:effectLst>
                  <a:outerShdw blurRad="38100" dist="25400" dir="5400000" algn="ctr" rotWithShape="0">
                    <a:srgbClr val="6E747A">
                      <a:alpha val="43000"/>
                    </a:srgbClr>
                  </a:outerShdw>
                </a:effectLst>
              </a:rPr>
              <a:t>ფაზი-ინტუიციონისტური</a:t>
            </a:r>
            <a:r>
              <a:rPr lang="ru-RU" smtClean="0">
                <a:ln w="0"/>
                <a:solidFill>
                  <a:schemeClr val="accent1"/>
                </a:solidFill>
                <a:effectLst>
                  <a:outerShdw blurRad="38100" dist="25400" dir="5400000" algn="ctr" rotWithShape="0">
                    <a:srgbClr val="6E747A">
                      <a:alpha val="43000"/>
                    </a:srgbClr>
                  </a:outerShdw>
                </a:effectLst>
              </a:rPr>
              <a:t> </a:t>
            </a:r>
            <a:r>
              <a:rPr lang="ka-GE" smtClean="0">
                <a:ln w="0"/>
                <a:solidFill>
                  <a:schemeClr val="accent1"/>
                </a:solidFill>
                <a:effectLst>
                  <a:outerShdw blurRad="38100" dist="25400" dir="5400000" algn="ctr" rotWithShape="0">
                    <a:srgbClr val="6E747A">
                      <a:alpha val="43000"/>
                    </a:srgbClr>
                  </a:outerShdw>
                </a:effectLst>
              </a:rPr>
              <a:t>სიმრავლე</a:t>
            </a:r>
            <a:endParaRPr lang="en-US">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681318" y="1757082"/>
            <a:ext cx="11134164" cy="4704678"/>
          </a:xfrm>
        </p:spPr>
        <p:txBody>
          <a:bodyPr>
            <a:normAutofit/>
          </a:bodyPr>
          <a:lstStyle/>
          <a:p>
            <a:pPr marL="0" indent="0">
              <a:buNone/>
            </a:pPr>
            <a:r>
              <a:rPr lang="ka-GE" smtClean="0"/>
              <a:t>	ფაზი-ინტუიციონისტური </a:t>
            </a:r>
            <a:r>
              <a:rPr lang="ka-GE"/>
              <a:t>სიმრავლე წარმოადგენს ფაზი-სიმრავლის გაფართოებას, რომელიც უმკლავდება არაგანსაზღვრულობას და უზუსტობას. ის ხასიათდება სამი პარამეტრით: მიკუთვნების ფუქციით, არამიკუთვნების ფუნქციით და მერყეობის კოეფიციენტით, იმ დროს როცა ფაზი-სიმრავლე ხასიათდება მხოლოდ მიკუთვნების ფუნქციით.</a:t>
            </a:r>
            <a:endParaRPr lang="en-US"/>
          </a:p>
          <a:p>
            <a:pPr marL="0" indent="0">
              <a:buNone/>
            </a:pPr>
            <a:r>
              <a:rPr lang="ka-GE" smtClean="0"/>
              <a:t>	</a:t>
            </a:r>
            <a:endParaRPr lang="en-US"/>
          </a:p>
        </p:txBody>
      </p:sp>
    </p:spTree>
    <p:extLst>
      <p:ext uri="{BB962C8B-B14F-4D97-AF65-F5344CB8AC3E}">
        <p14:creationId xmlns:p14="http://schemas.microsoft.com/office/powerpoint/2010/main" val="2488274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927105" y="867269"/>
            <a:ext cx="5553544" cy="5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smtClean="0"/>
              <a:t>ექსპერტი	</a:t>
            </a:r>
            <a:endParaRPr lang="en-US"/>
          </a:p>
        </p:txBody>
      </p:sp>
      <p:sp>
        <p:nvSpPr>
          <p:cNvPr id="8" name="Text Placeholder 2"/>
          <p:cNvSpPr txBox="1">
            <a:spLocks/>
          </p:cNvSpPr>
          <p:nvPr/>
        </p:nvSpPr>
        <p:spPr>
          <a:xfrm>
            <a:off x="-927105" y="2947138"/>
            <a:ext cx="5553544" cy="5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smtClean="0"/>
              <a:t>ენტროპია	</a:t>
            </a:r>
            <a:endParaRPr lang="en-US"/>
          </a:p>
        </p:txBody>
      </p:sp>
      <p:pic>
        <p:nvPicPr>
          <p:cNvPr id="3" name="Picture 2"/>
          <p:cNvPicPr>
            <a:picLocks noChangeAspect="1"/>
          </p:cNvPicPr>
          <p:nvPr/>
        </p:nvPicPr>
        <p:blipFill>
          <a:blip r:embed="rId3"/>
          <a:stretch>
            <a:fillRect/>
          </a:stretch>
        </p:blipFill>
        <p:spPr>
          <a:xfrm>
            <a:off x="885390" y="3664895"/>
            <a:ext cx="9472267" cy="7946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91" y="1763224"/>
            <a:ext cx="9472267" cy="831591"/>
          </a:xfrm>
          <a:prstGeom prst="rect">
            <a:avLst/>
          </a:prstGeom>
        </p:spPr>
      </p:pic>
      <p:sp>
        <p:nvSpPr>
          <p:cNvPr id="9" name="Text Placeholder 2"/>
          <p:cNvSpPr txBox="1">
            <a:spLocks/>
          </p:cNvSpPr>
          <p:nvPr/>
        </p:nvSpPr>
        <p:spPr>
          <a:xfrm>
            <a:off x="203426" y="4954597"/>
            <a:ext cx="5553544" cy="5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smtClean="0"/>
              <a:t>უპირატესობათა მატრიცა</a:t>
            </a:r>
            <a:endParaRPr lang="en-US"/>
          </a:p>
        </p:txBody>
      </p:sp>
      <p:sp>
        <p:nvSpPr>
          <p:cNvPr id="6" name="Rectangle 5"/>
          <p:cNvSpPr/>
          <p:nvPr/>
        </p:nvSpPr>
        <p:spPr>
          <a:xfrm>
            <a:off x="4283260" y="307869"/>
            <a:ext cx="4544856" cy="523220"/>
          </a:xfrm>
          <a:prstGeom prst="rect">
            <a:avLst/>
          </a:prstGeom>
        </p:spPr>
        <p:txBody>
          <a:bodyPr wrap="square">
            <a:spAutoFit/>
          </a:bodyPr>
          <a:lstStyle/>
          <a:p>
            <a:r>
              <a:rPr lang="ka-GE" sz="2800" b="1" smtClean="0"/>
              <a:t>მეთოდების შედარება</a:t>
            </a:r>
            <a:endParaRPr lang="ka-GE" sz="2800"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389" y="5709816"/>
            <a:ext cx="9472267" cy="628738"/>
          </a:xfrm>
          <a:prstGeom prst="rect">
            <a:avLst/>
          </a:prstGeom>
        </p:spPr>
      </p:pic>
    </p:spTree>
    <p:extLst>
      <p:ext uri="{BB962C8B-B14F-4D97-AF65-F5344CB8AC3E}">
        <p14:creationId xmlns:p14="http://schemas.microsoft.com/office/powerpoint/2010/main" val="328973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7605" y="786943"/>
            <a:ext cx="9905998" cy="849674"/>
          </a:xfrm>
        </p:spPr>
        <p:txBody>
          <a:bodyPr/>
          <a:lstStyle/>
          <a:p>
            <a:r>
              <a:rPr lang="ka-GE" smtClean="0">
                <a:ln w="0"/>
                <a:solidFill>
                  <a:schemeClr val="accent1"/>
                </a:solidFill>
                <a:effectLst>
                  <a:outerShdw blurRad="38100" dist="25400" dir="5400000" algn="ctr" rotWithShape="0">
                    <a:srgbClr val="6E747A">
                      <a:alpha val="43000"/>
                    </a:srgbClr>
                  </a:outerShdw>
                </a:effectLst>
              </a:rPr>
              <a:t>სისტემის ტექნიკური მხარე</a:t>
            </a:r>
            <a:endParaRPr lang="en-US">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57605" y="1396530"/>
            <a:ext cx="10527322" cy="2708032"/>
          </a:xfrm>
        </p:spPr>
        <p:txBody>
          <a:bodyPr/>
          <a:lstStyle/>
          <a:p>
            <a:pPr marL="0" indent="0">
              <a:buNone/>
            </a:pPr>
            <a:endParaRPr lang="en-US" smtClean="0">
              <a:latin typeface="Sylfaen" panose="010A0502050306030303" pitchFamily="18" charset="0"/>
            </a:endParaRPr>
          </a:p>
          <a:p>
            <a:r>
              <a:rPr lang="en-US" smtClean="0">
                <a:latin typeface="Sylfaen" panose="010A0502050306030303" pitchFamily="18" charset="0"/>
              </a:rPr>
              <a:t>ASP.NET MVC Framework</a:t>
            </a:r>
            <a:endParaRPr lang="ru-RU" smtClean="0">
              <a:latin typeface="Sylfaen" panose="010A0502050306030303" pitchFamily="18" charset="0"/>
            </a:endParaRPr>
          </a:p>
          <a:p>
            <a:r>
              <a:rPr lang="ka-GE" smtClean="0">
                <a:latin typeface="Sylfaen" panose="010A0502050306030303" pitchFamily="18" charset="0"/>
              </a:rPr>
              <a:t>დაპროგრამების ენა </a:t>
            </a:r>
            <a:r>
              <a:rPr lang="en-US" smtClean="0">
                <a:latin typeface="Sylfaen" panose="010A0502050306030303" pitchFamily="18" charset="0"/>
              </a:rPr>
              <a:t>C#</a:t>
            </a:r>
          </a:p>
          <a:p>
            <a:pPr fontAlgn="base"/>
            <a:r>
              <a:rPr lang="en-US" smtClean="0">
                <a:latin typeface="Sylfaen" panose="010A0502050306030303" pitchFamily="18" charset="0"/>
              </a:rPr>
              <a:t>Microsoft </a:t>
            </a:r>
            <a:r>
              <a:rPr lang="en-US">
                <a:latin typeface="Sylfaen" panose="010A0502050306030303" pitchFamily="18" charset="0"/>
              </a:rPr>
              <a:t>SQL </a:t>
            </a:r>
            <a:r>
              <a:rPr lang="en-US" smtClean="0">
                <a:latin typeface="Sylfaen" panose="010A0502050306030303" pitchFamily="18" charset="0"/>
              </a:rPr>
              <a:t>Server </a:t>
            </a:r>
            <a:r>
              <a:rPr lang="en-US">
                <a:latin typeface="Sylfaen" panose="010A0502050306030303" pitchFamily="18" charset="0"/>
              </a:rPr>
              <a:t>2014</a:t>
            </a:r>
          </a:p>
        </p:txBody>
      </p:sp>
    </p:spTree>
    <p:extLst>
      <p:ext uri="{BB962C8B-B14F-4D97-AF65-F5344CB8AC3E}">
        <p14:creationId xmlns:p14="http://schemas.microsoft.com/office/powerpoint/2010/main" val="791735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11037"/>
          </a:xfrm>
        </p:spPr>
        <p:txBody>
          <a:bodyPr/>
          <a:lstStyle/>
          <a:p>
            <a:r>
              <a:rPr lang="ka-GE" smtClean="0">
                <a:ln w="0"/>
                <a:solidFill>
                  <a:schemeClr val="accent1"/>
                </a:solidFill>
                <a:effectLst>
                  <a:outerShdw blurRad="38100" dist="25400" dir="5400000" algn="ctr" rotWithShape="0">
                    <a:srgbClr val="6E747A">
                      <a:alpha val="43000"/>
                    </a:srgbClr>
                  </a:outerShdw>
                </a:effectLst>
              </a:rPr>
              <a:t>დასკვნა</a:t>
            </a:r>
            <a:endParaRPr lang="en-US">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141412" y="1557338"/>
            <a:ext cx="9905999" cy="4900612"/>
          </a:xfrm>
        </p:spPr>
        <p:txBody>
          <a:bodyPr>
            <a:normAutofit/>
          </a:bodyPr>
          <a:lstStyle/>
          <a:p>
            <a:pPr marL="0" indent="0">
              <a:buNone/>
            </a:pPr>
            <a:r>
              <a:rPr lang="en-US" sz="2400" smtClean="0"/>
              <a:t>FTB-DSS </a:t>
            </a:r>
            <a:r>
              <a:rPr lang="ka-GE" sz="2400" smtClean="0"/>
              <a:t>გადაწყვეტილების მიღების ინტელექტუალური</a:t>
            </a:r>
            <a:r>
              <a:rPr lang="en-US" sz="2400" smtClean="0"/>
              <a:t> </a:t>
            </a:r>
            <a:r>
              <a:rPr lang="ka-GE" sz="2400" smtClean="0"/>
              <a:t>სისტემა ექსპერტების ცოდნაზე დაყრდნობით მრავალალტერნატიულ შერჩევისას მრავალკრიტერიალურ გარემოში მომხმარებლისთვის შეუქმნის გადაწყვეტილების მიღების მხარდამჭერ გარემოს და უზრუნველყოფს ალტერნატივების რანჟირებას საუკეთესოდან უარესისკენ, რაც მომხმარებლისთვის გულისხმობს საუკეთესო </a:t>
            </a:r>
            <a:r>
              <a:rPr lang="ka-GE" sz="2400"/>
              <a:t>ვარიანტის ამორჩევის შესაძლებლობას.</a:t>
            </a:r>
            <a:r>
              <a:rPr lang="en-US" sz="2400"/>
              <a:t> </a:t>
            </a:r>
            <a:r>
              <a:rPr lang="ka-GE" sz="2400"/>
              <a:t>კრიტერიუმების წონების გენერაცია მრავალმხრივი მიდგომებით უზრუნველყოფს მომხმარებლის გადაწყვეტილების რისკების მიმართ განწყობის გათვალისწინებას.</a:t>
            </a:r>
            <a:endParaRPr lang="en-US" sz="2400"/>
          </a:p>
          <a:p>
            <a:pPr marL="0" indent="0">
              <a:buNone/>
            </a:pPr>
            <a:endParaRPr lang="en-US" sz="2800" smtClean="0"/>
          </a:p>
          <a:p>
            <a:pPr marL="0" indent="0">
              <a:buNone/>
            </a:pPr>
            <a:endParaRPr lang="en-US" sz="2800"/>
          </a:p>
          <a:p>
            <a:pPr marL="0" indent="0">
              <a:buNone/>
            </a:pPr>
            <a:endParaRPr lang="en-US" sz="2800">
              <a:latin typeface="Sylfaen" panose="010A0502050306030303" pitchFamily="18" charset="0"/>
            </a:endParaRPr>
          </a:p>
        </p:txBody>
      </p:sp>
    </p:spTree>
    <p:extLst>
      <p:ext uri="{BB962C8B-B14F-4D97-AF65-F5344CB8AC3E}">
        <p14:creationId xmlns:p14="http://schemas.microsoft.com/office/powerpoint/2010/main" val="116514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2314574"/>
            <a:ext cx="10344150" cy="981075"/>
          </a:xfrm>
        </p:spPr>
        <p:txBody>
          <a:bodyPr/>
          <a:lstStyle/>
          <a:p>
            <a:pPr algn="l"/>
            <a:r>
              <a:rPr lang="ka-GE" smtClean="0">
                <a:ln w="0"/>
                <a:solidFill>
                  <a:schemeClr val="accent1"/>
                </a:solidFill>
                <a:effectLst>
                  <a:outerShdw blurRad="38100" dist="25400" dir="5400000" algn="ctr" rotWithShape="0">
                    <a:srgbClr val="6E747A">
                      <a:alpha val="43000"/>
                    </a:srgbClr>
                  </a:outerShdw>
                </a:effectLst>
              </a:rPr>
              <a:t>მადლობა ყურადღებისთვის!</a:t>
            </a: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706594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10" y="286871"/>
            <a:ext cx="11780520" cy="824753"/>
          </a:xfrm>
        </p:spPr>
        <p:txBody>
          <a:bodyPr>
            <a:noAutofit/>
          </a:bodyPr>
          <a:lstStyle/>
          <a:p>
            <a:r>
              <a:rPr lang="ka-GE" sz="2800"/>
              <a:t>ფაზი-ინტუიციონისტური სიმრავლის ფორმალური </a:t>
            </a:r>
            <a:r>
              <a:rPr lang="ka-GE" sz="2800" smtClean="0"/>
              <a:t>განსაზღვრება</a:t>
            </a:r>
            <a:r>
              <a:rPr lang="en-US" sz="2400"/>
              <a:t/>
            </a:r>
            <a:br>
              <a:rPr lang="en-US" sz="2400"/>
            </a:br>
            <a:endParaRPr lang="en-US" sz="24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306" y="842683"/>
                <a:ext cx="11295529" cy="5827058"/>
              </a:xfrm>
            </p:spPr>
            <p:txBody>
              <a:bodyPr>
                <a:normAutofit/>
              </a:bodyPr>
              <a:lstStyle/>
              <a:p>
                <a:pPr marL="0" lvl="0" indent="0">
                  <a:buNone/>
                </a:pPr>
                <a14:m>
                  <m:oMath xmlns:m="http://schemas.openxmlformats.org/officeDocument/2006/math">
                    <m:r>
                      <a:rPr lang="ka-GE" b="0" i="1" smtClean="0">
                        <a:latin typeface="Cambria Math" panose="02040503050406030204" pitchFamily="18" charset="0"/>
                      </a:rPr>
                      <m:t>  </m:t>
                    </m:r>
                    <m:r>
                      <a:rPr lang="ka-GE" i="1" smtClean="0">
                        <a:latin typeface="Cambria Math" panose="02040503050406030204" pitchFamily="18" charset="0"/>
                      </a:rPr>
                      <m:t>𝐴</m:t>
                    </m:r>
                  </m:oMath>
                </a14:m>
                <a:r>
                  <a:rPr lang="ka-GE"/>
                  <a:t> სიმრავლეს განსაზღვრულს, როგორც </a:t>
                </a:r>
                <a:endParaRPr lang="ka-GE" smtClean="0"/>
              </a:p>
              <a:p>
                <a:pPr marL="0" lvl="0" indent="0">
                  <a:buNone/>
                </a:pPr>
                <a14:m>
                  <m:oMathPara xmlns:m="http://schemas.openxmlformats.org/officeDocument/2006/math">
                    <m:oMathParaPr>
                      <m:jc m:val="centerGroup"/>
                    </m:oMathParaPr>
                    <m:oMath xmlns:m="http://schemas.openxmlformats.org/officeDocument/2006/math">
                      <m:r>
                        <a:rPr lang="ka-GE" i="1">
                          <a:latin typeface="Cambria Math" panose="02040503050406030204" pitchFamily="18" charset="0"/>
                        </a:rPr>
                        <m:t>𝐴</m:t>
                      </m:r>
                      <m:r>
                        <a:rPr lang="ka-GE" i="1">
                          <a:latin typeface="Cambria Math" panose="02040503050406030204" pitchFamily="18" charset="0"/>
                        </a:rPr>
                        <m:t>=</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ka-GE" i="1">
                                  <a:latin typeface="Cambria Math" panose="02040503050406030204" pitchFamily="18" charset="0"/>
                                </a:rPr>
                                <m:t>𝑥</m:t>
                              </m:r>
                              <m:r>
                                <a:rPr lang="ka-GE" i="1">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e>
                          </m:d>
                        </m:e>
                      </m:d>
                      <m:r>
                        <a:rPr lang="ka-GE" i="1">
                          <a:latin typeface="Cambria Math" panose="02040503050406030204" pitchFamily="18" charset="0"/>
                        </a:rPr>
                        <m:t>𝑥</m:t>
                      </m:r>
                      <m:r>
                        <a:rPr lang="ka-GE" i="1" smtClean="0">
                          <a:latin typeface="Cambria Math" panose="02040503050406030204" pitchFamily="18" charset="0"/>
                        </a:rPr>
                        <m:t>∈ </m:t>
                      </m:r>
                      <m:r>
                        <a:rPr lang="ka-GE" i="1">
                          <a:latin typeface="Cambria Math" panose="02040503050406030204" pitchFamily="18" charset="0"/>
                        </a:rPr>
                        <m:t>𝑋</m:t>
                      </m:r>
                      <m:r>
                        <a:rPr lang="ka-GE" i="1">
                          <a:latin typeface="Cambria Math" panose="02040503050406030204" pitchFamily="18" charset="0"/>
                        </a:rPr>
                        <m:t>} </m:t>
                      </m:r>
                    </m:oMath>
                  </m:oMathPara>
                </a14:m>
                <a:endParaRPr lang="ka-GE" smtClean="0"/>
              </a:p>
              <a:p>
                <a:pPr marL="0" lvl="0" indent="0">
                  <a:buNone/>
                </a:pPr>
                <a:r>
                  <a:rPr lang="ka-GE" smtClean="0"/>
                  <a:t>ეწოდება </a:t>
                </a:r>
                <a14:m>
                  <m:oMath xmlns:m="http://schemas.openxmlformats.org/officeDocument/2006/math">
                    <m:r>
                      <a:rPr lang="ka-GE" i="1">
                        <a:latin typeface="Cambria Math" panose="02040503050406030204" pitchFamily="18" charset="0"/>
                      </a:rPr>
                      <m:t>𝑋</m:t>
                    </m:r>
                  </m:oMath>
                </a14:m>
                <a:r>
                  <a:rPr lang="ka-GE"/>
                  <a:t>-ის ფაზი-ინტუიციონისტური სიმრავლე (Intuitionistic Fuzzy Set, IFS), სადაც </a:t>
                </a:r>
                <a14:m>
                  <m:oMath xmlns:m="http://schemas.openxmlformats.org/officeDocument/2006/math">
                    <m:sSub>
                      <m:sSubPr>
                        <m:ctrlPr>
                          <a:rPr lang="en-US" i="1">
                            <a:latin typeface="Cambria Math" panose="02040503050406030204" pitchFamily="18" charset="0"/>
                          </a:rPr>
                        </m:ctrlPr>
                      </m:sSubPr>
                      <m:e>
                        <m:r>
                          <a:rPr lang="ka-GE" i="1">
                            <a:latin typeface="Cambria Math" panose="02040503050406030204" pitchFamily="18" charset="0"/>
                          </a:rPr>
                          <m:t>µ</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 </m:t>
                    </m:r>
                    <m:r>
                      <a:rPr lang="ka-GE" i="1">
                        <a:latin typeface="Cambria Math" panose="02040503050406030204" pitchFamily="18" charset="0"/>
                      </a:rPr>
                      <m:t>𝑋</m:t>
                    </m:r>
                    <m:r>
                      <a:rPr lang="ka-GE" i="1">
                        <a:latin typeface="Cambria Math" panose="02040503050406030204" pitchFamily="18" charset="0"/>
                      </a:rPr>
                      <m:t>→ [0,1]  </m:t>
                    </m:r>
                  </m:oMath>
                </a14:m>
                <a:r>
                  <a:rPr lang="ka-GE"/>
                  <a:t>და </a:t>
                </a:r>
                <a14:m>
                  <m:oMath xmlns:m="http://schemas.openxmlformats.org/officeDocument/2006/math">
                    <m:sSub>
                      <m:sSubPr>
                        <m:ctrlPr>
                          <a:rPr lang="en-US" i="1">
                            <a:latin typeface="Cambria Math" panose="02040503050406030204" pitchFamily="18" charset="0"/>
                          </a:rPr>
                        </m:ctrlPr>
                      </m:sSubPr>
                      <m:e>
                        <m:r>
                          <a:rPr lang="ka-GE" i="1">
                            <a:latin typeface="Cambria Math" panose="02040503050406030204" pitchFamily="18" charset="0"/>
                          </a:rPr>
                          <m:t>𝑣</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 </m:t>
                    </m:r>
                    <m:r>
                      <a:rPr lang="ka-GE" i="1">
                        <a:latin typeface="Cambria Math" panose="02040503050406030204" pitchFamily="18" charset="0"/>
                      </a:rPr>
                      <m:t>𝑋</m:t>
                    </m:r>
                    <m:r>
                      <a:rPr lang="ka-GE" i="1">
                        <a:latin typeface="Cambria Math" panose="02040503050406030204" pitchFamily="18" charset="0"/>
                      </a:rPr>
                      <m:t> → [0,1]  </m:t>
                    </m:r>
                  </m:oMath>
                </a14:m>
                <a:r>
                  <a:rPr lang="ka-GE"/>
                  <a:t>წარმოადგენენ შესაბამისად მიკუთვნების და არამიკუთვნების ხარისხს </a:t>
                </a:r>
                <a14:m>
                  <m:oMath xmlns:m="http://schemas.openxmlformats.org/officeDocument/2006/math">
                    <m:r>
                      <a:rPr lang="ka-GE" i="1">
                        <a:latin typeface="Cambria Math" panose="02040503050406030204" pitchFamily="18" charset="0"/>
                      </a:rPr>
                      <m:t>𝑥</m:t>
                    </m:r>
                  </m:oMath>
                </a14:m>
                <a:r>
                  <a:rPr lang="ka-GE"/>
                  <a:t>-ის </a:t>
                </a:r>
                <a14:m>
                  <m:oMath xmlns:m="http://schemas.openxmlformats.org/officeDocument/2006/math">
                    <m:r>
                      <a:rPr lang="ka-GE" i="1">
                        <a:latin typeface="Cambria Math" panose="02040503050406030204" pitchFamily="18" charset="0"/>
                      </a:rPr>
                      <m:t>𝐴</m:t>
                    </m:r>
                  </m:oMath>
                </a14:m>
                <a:r>
                  <a:rPr lang="ka-GE"/>
                  <a:t>-ში, შემდეგი პირობით, რომ </a:t>
                </a:r>
                <a:endParaRPr lang="en-US"/>
              </a:p>
              <a:p>
                <a:pPr marL="0" indent="0" algn="ctr">
                  <a:buNone/>
                </a:pPr>
                <a14:m>
                  <m:oMath xmlns:m="http://schemas.openxmlformats.org/officeDocument/2006/math">
                    <m:r>
                      <a:rPr lang="ka-GE" i="1">
                        <a:latin typeface="Cambria Math" panose="02040503050406030204" pitchFamily="18" charset="0"/>
                      </a:rPr>
                      <m:t>0 ≤ </m:t>
                    </m:r>
                    <m:sSub>
                      <m:sSubPr>
                        <m:ctrlPr>
                          <a:rPr lang="en-US" i="1">
                            <a:latin typeface="Cambria Math" panose="02040503050406030204" pitchFamily="18" charset="0"/>
                          </a:rPr>
                        </m:ctrlPr>
                      </m:sSubPr>
                      <m:e>
                        <m:r>
                          <a:rPr lang="ka-GE" i="1">
                            <a:latin typeface="Cambria Math" panose="02040503050406030204" pitchFamily="18" charset="0"/>
                          </a:rPr>
                          <m:t>µ</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𝑣</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 ≤ 1</m:t>
                    </m:r>
                  </m:oMath>
                </a14:m>
                <a:r>
                  <a:rPr lang="ka-GE"/>
                  <a:t>, </a:t>
                </a:r>
                <a14:m>
                  <m:oMath xmlns:m="http://schemas.openxmlformats.org/officeDocument/2006/math">
                    <m:r>
                      <a:rPr lang="ka-GE" i="1">
                        <a:latin typeface="Cambria Math" panose="02040503050406030204" pitchFamily="18" charset="0"/>
                      </a:rPr>
                      <m:t>∀ </m:t>
                    </m:r>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𝑋</m:t>
                    </m:r>
                  </m:oMath>
                </a14:m>
                <a:endParaRPr lang="en-US"/>
              </a:p>
              <a:p>
                <a:pPr marL="0" indent="0">
                  <a:buNone/>
                </a:pPr>
                <a:r>
                  <a:rPr lang="ka-GE"/>
                  <a:t>ყოველი </a:t>
                </a:r>
                <a14:m>
                  <m:oMath xmlns:m="http://schemas.openxmlformats.org/officeDocument/2006/math">
                    <m:r>
                      <a:rPr lang="ka-GE" i="1">
                        <a:latin typeface="Cambria Math" panose="02040503050406030204" pitchFamily="18" charset="0"/>
                      </a:rPr>
                      <m:t>𝐴</m:t>
                    </m:r>
                  </m:oMath>
                </a14:m>
                <a:r>
                  <a:rPr lang="ka-GE"/>
                  <a:t> ფაზი-ინტუიციონისტური სიმრავლესთვის </a:t>
                </a:r>
                <a14:m>
                  <m:oMath xmlns:m="http://schemas.openxmlformats.org/officeDocument/2006/math">
                    <m:r>
                      <a:rPr lang="ka-GE" i="1">
                        <a:latin typeface="Cambria Math" panose="02040503050406030204" pitchFamily="18" charset="0"/>
                      </a:rPr>
                      <m:t>𝑋</m:t>
                    </m:r>
                  </m:oMath>
                </a14:m>
                <a:r>
                  <a:rPr lang="ka-GE"/>
                  <a:t>-ში, </a:t>
                </a:r>
                <a:endParaRPr lang="ka-GE"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=1−</m:t>
                      </m:r>
                      <m:sSub>
                        <m:sSubPr>
                          <m:ctrlPr>
                            <a:rPr lang="en-US" i="1">
                              <a:latin typeface="Cambria Math" panose="02040503050406030204" pitchFamily="18" charset="0"/>
                            </a:rPr>
                          </m:ctrlPr>
                        </m:sSubPr>
                        <m:e>
                          <m:r>
                            <a:rPr lang="en-US" i="1">
                              <a:latin typeface="Cambria Math" panose="02040503050406030204" pitchFamily="18" charset="0"/>
                            </a:rPr>
                            <m:t>µ</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m:oMathPara>
                </a14:m>
                <a:endParaRPr lang="en-US"/>
              </a:p>
              <a:p>
                <a:pPr marL="0" indent="0">
                  <a:buNone/>
                </a:pPr>
                <a:r>
                  <a:rPr lang="ka-GE"/>
                  <a:t>ვუწოდოთ ინტუიციონისტური ინდექს </a:t>
                </a:r>
                <a14:m>
                  <m:oMath xmlns:m="http://schemas.openxmlformats.org/officeDocument/2006/math">
                    <m:r>
                      <a:rPr lang="en-US" i="1">
                        <a:latin typeface="Cambria Math" panose="02040503050406030204" pitchFamily="18" charset="0"/>
                      </a:rPr>
                      <m:t>𝑥</m:t>
                    </m:r>
                  </m:oMath>
                </a14:m>
                <a:r>
                  <a:rPr lang="en-US"/>
                  <a:t>-</a:t>
                </a:r>
                <a:r>
                  <a:rPr lang="ka-GE"/>
                  <a:t>ისა </a:t>
                </a:r>
                <a14:m>
                  <m:oMath xmlns:m="http://schemas.openxmlformats.org/officeDocument/2006/math">
                    <m:r>
                      <a:rPr lang="en-US" i="1">
                        <a:latin typeface="Cambria Math" panose="02040503050406030204" pitchFamily="18" charset="0"/>
                      </a:rPr>
                      <m:t>𝐴</m:t>
                    </m:r>
                  </m:oMath>
                </a14:m>
                <a:r>
                  <a:rPr lang="en-US"/>
                  <a:t>-</a:t>
                </a:r>
                <a:r>
                  <a:rPr lang="ka-GE"/>
                  <a:t>ში. ეს არის </a:t>
                </a:r>
                <a14:m>
                  <m:oMath xmlns:m="http://schemas.openxmlformats.org/officeDocument/2006/math">
                    <m:r>
                      <a:rPr lang="en-US" i="1">
                        <a:latin typeface="Cambria Math" panose="02040503050406030204" pitchFamily="18" charset="0"/>
                      </a:rPr>
                      <m:t>𝑥</m:t>
                    </m:r>
                  </m:oMath>
                </a14:m>
                <a:r>
                  <a:rPr lang="en-US"/>
                  <a:t>-</a:t>
                </a:r>
                <a:r>
                  <a:rPr lang="ka-GE"/>
                  <a:t>ის გაურკვევლობის ხარისხის მაჩვენებელი </a:t>
                </a:r>
                <a14:m>
                  <m:oMath xmlns:m="http://schemas.openxmlformats.org/officeDocument/2006/math">
                    <m:r>
                      <a:rPr lang="en-US" i="1">
                        <a:latin typeface="Cambria Math" panose="02040503050406030204" pitchFamily="18" charset="0"/>
                      </a:rPr>
                      <m:t>𝐴</m:t>
                    </m:r>
                  </m:oMath>
                </a14:m>
                <a:r>
                  <a:rPr lang="en-US"/>
                  <a:t>-</a:t>
                </a:r>
                <a:r>
                  <a:rPr lang="ka-GE"/>
                  <a:t>ში. ცხადია, რომ </a:t>
                </a:r>
                <a14:m>
                  <m:oMath xmlns:m="http://schemas.openxmlformats.org/officeDocument/2006/math">
                    <m:r>
                      <a:rPr lang="ka-GE" i="1">
                        <a:latin typeface="Cambria Math" panose="02040503050406030204" pitchFamily="18" charset="0"/>
                      </a:rPr>
                      <m:t>0 ≤</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1</m:t>
                    </m:r>
                    <m:r>
                      <m:rPr>
                        <m:nor/>
                      </m:rPr>
                      <a:rPr lang="ka-GE"/>
                      <m:t>,</m:t>
                    </m:r>
                    <m:r>
                      <m:rPr>
                        <m:nor/>
                      </m:rPr>
                      <a:rPr lang="ka-GE" i="1"/>
                      <m:t> </m:t>
                    </m:r>
                    <m:r>
                      <m:rPr>
                        <m:nor/>
                      </m:rPr>
                      <a:rPr lang="ka-GE"/>
                      <m:t>ყოველი</m:t>
                    </m:r>
                    <m:r>
                      <m:rPr>
                        <m:nor/>
                      </m:rPr>
                      <a:rPr lang="ka-GE" i="1"/>
                      <m:t> </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oMath>
                </a14:m>
                <a:r>
                  <a:rPr lang="ka-GE"/>
                  <a:t>.</a:t>
                </a:r>
                <a:endParaRPr lang="en-US"/>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306" y="842683"/>
                <a:ext cx="11295529" cy="5827058"/>
              </a:xfrm>
              <a:blipFill rotWithShape="0">
                <a:blip r:embed="rId3"/>
                <a:stretch>
                  <a:fillRect l="-1133" t="-1674" r="-756"/>
                </a:stretch>
              </a:blipFill>
            </p:spPr>
            <p:txBody>
              <a:bodyPr/>
              <a:lstStyle/>
              <a:p>
                <a:r>
                  <a:rPr lang="en-US">
                    <a:noFill/>
                  </a:rPr>
                  <a:t> </a:t>
                </a:r>
              </a:p>
            </p:txBody>
          </p:sp>
        </mc:Fallback>
      </mc:AlternateContent>
    </p:spTree>
    <p:extLst>
      <p:ext uri="{BB962C8B-B14F-4D97-AF65-F5344CB8AC3E}">
        <p14:creationId xmlns:p14="http://schemas.microsoft.com/office/powerpoint/2010/main" val="138806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441854"/>
            <a:ext cx="11780520" cy="824753"/>
          </a:xfrm>
        </p:spPr>
        <p:txBody>
          <a:bodyPr>
            <a:noAutofit/>
          </a:bodyPr>
          <a:lstStyle/>
          <a:p>
            <a:r>
              <a:rPr lang="ka-GE" sz="2800"/>
              <a:t>ფაზი-ინტუიციონისტური </a:t>
            </a:r>
            <a:r>
              <a:rPr lang="ka-GE" sz="2800" smtClean="0"/>
              <a:t>სიმრავლზე განსაზღვრული არითმეტიკული ოპერაციები:</a:t>
            </a:r>
            <a:r>
              <a:rPr lang="en-US" sz="2400"/>
              <a:t/>
            </a:r>
            <a:br>
              <a:rPr lang="en-US" sz="2400"/>
            </a:br>
            <a:endParaRPr lang="en-US" sz="240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05740" y="1410346"/>
                <a:ext cx="11148060" cy="5222929"/>
              </a:xfrm>
            </p:spPr>
            <p:txBody>
              <a:bodyPr>
                <a:normAutofit/>
              </a:bodyPr>
              <a:lstStyle/>
              <a:p>
                <a:pPr lvl="0"/>
                <a:r>
                  <a:rPr lang="ka-GE" smtClean="0"/>
                  <a:t>უარყოფა</a:t>
                </a:r>
                <a:endParaRPr lang="en-US"/>
              </a:p>
              <a:p>
                <a:pPr marL="0" indent="0" algn="ctr">
                  <a:buNone/>
                </a:pPr>
                <a14:m>
                  <m:oMath xmlns:m="http://schemas.openxmlformats.org/officeDocument/2006/math">
                    <m:acc>
                      <m:accPr>
                        <m:chr m:val="̅"/>
                        <m:ctrlPr>
                          <a:rPr lang="en-US" i="1">
                            <a:latin typeface="Cambria Math" panose="02040503050406030204" pitchFamily="18" charset="0"/>
                          </a:rPr>
                        </m:ctrlPr>
                      </m:accPr>
                      <m:e>
                        <m:r>
                          <a:rPr lang="ka-GE" i="1">
                            <a:latin typeface="Cambria Math" panose="02040503050406030204" pitchFamily="18" charset="0"/>
                          </a:rPr>
                          <m:t>𝐴</m:t>
                        </m:r>
                      </m:e>
                    </m:acc>
                    <m:r>
                      <a:rPr lang="ka-GE" i="1">
                        <a:latin typeface="Cambria Math" panose="02040503050406030204" pitchFamily="18" charset="0"/>
                      </a:rPr>
                      <m:t>=</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 </m:t>
                            </m:r>
                            <m:r>
                              <a:rPr lang="ka-GE" i="1">
                                <a:latin typeface="Cambria Math" panose="02040503050406030204" pitchFamily="18" charset="0"/>
                              </a:rPr>
                              <m:t>𝑥</m:t>
                            </m:r>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𝑣</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e>
                        </m:d>
                      </m:e>
                    </m:d>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𝑋</m:t>
                    </m:r>
                    <m:r>
                      <a:rPr lang="ka-GE" i="1">
                        <a:latin typeface="Cambria Math" panose="02040503050406030204" pitchFamily="18" charset="0"/>
                      </a:rPr>
                      <m:t>}</m:t>
                    </m:r>
                  </m:oMath>
                </a14:m>
                <a:r>
                  <a:rPr lang="ka-GE"/>
                  <a:t>.</a:t>
                </a:r>
                <a:endParaRPr lang="en-US"/>
              </a:p>
              <a:p>
                <a:pPr lvl="0"/>
                <a:r>
                  <a:rPr lang="ka-GE" smtClean="0"/>
                  <a:t>გამრავლება </a:t>
                </a:r>
                <a:r>
                  <a:rPr lang="ka-GE"/>
                  <a:t>დადებით ნამდვილ </a:t>
                </a:r>
                <a14:m>
                  <m:oMath xmlns:m="http://schemas.openxmlformats.org/officeDocument/2006/math">
                    <m:r>
                      <a:rPr lang="ka-GE" i="1">
                        <a:latin typeface="Cambria Math" panose="02040503050406030204" pitchFamily="18" charset="0"/>
                      </a:rPr>
                      <m:t>𝜆</m:t>
                    </m:r>
                  </m:oMath>
                </a14:m>
                <a:r>
                  <a:rPr lang="ka-GE"/>
                  <a:t> რიცხვზე</a:t>
                </a:r>
                <a:endParaRPr lang="ka-GE" smtClean="0"/>
              </a:p>
              <a:p>
                <a:pPr marL="0" lvl="0" indent="0" algn="ctr">
                  <a:buNone/>
                </a:pPr>
                <a14:m>
                  <m:oMath xmlns:m="http://schemas.openxmlformats.org/officeDocument/2006/math">
                    <m:r>
                      <a:rPr lang="ka-GE" i="1">
                        <a:latin typeface="Cambria Math" panose="02040503050406030204" pitchFamily="18" charset="0"/>
                      </a:rPr>
                      <m:t>𝜆</m:t>
                    </m:r>
                    <m:r>
                      <a:rPr lang="ka-GE" i="1">
                        <a:latin typeface="Cambria Math" panose="02040503050406030204" pitchFamily="18" charset="0"/>
                      </a:rPr>
                      <m:t>𝐴</m:t>
                    </m:r>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 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ka-GE" i="1">
                                <a:latin typeface="Cambria Math" panose="02040503050406030204" pitchFamily="18" charset="0"/>
                              </a:rPr>
                              <m:t>1−</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e>
                        </m:d>
                      </m:e>
                      <m:sup>
                        <m:r>
                          <a:rPr lang="ka-GE" i="1">
                            <a:latin typeface="Cambria Math" panose="02040503050406030204" pitchFamily="18" charset="0"/>
                          </a:rPr>
                          <m:t>𝜆</m:t>
                        </m:r>
                      </m:sup>
                    </m:sSup>
                    <m:r>
                      <a:rPr lang="ka-GE" i="1">
                        <a:latin typeface="Cambria Math" panose="02040503050406030204" pitchFamily="18" charset="0"/>
                      </a:rPr>
                      <m:t>,</m:t>
                    </m:r>
                    <m:sSup>
                      <m:sSupPr>
                        <m:ctrlPr>
                          <a:rPr lang="en-US" i="1">
                            <a:latin typeface="Cambria Math" panose="02040503050406030204" pitchFamily="18" charset="0"/>
                          </a:rPr>
                        </m:ctrlPr>
                      </m:sSupPr>
                      <m:e>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𝐴</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e>
                      <m:sup>
                        <m:r>
                          <a:rPr lang="ka-GE" i="1">
                            <a:latin typeface="Cambria Math" panose="02040503050406030204" pitchFamily="18" charset="0"/>
                          </a:rPr>
                          <m:t>𝜆</m:t>
                        </m:r>
                      </m:sup>
                    </m:sSup>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𝑋</m:t>
                    </m:r>
                    <m:r>
                      <a:rPr lang="ka-GE" i="1">
                        <a:latin typeface="Cambria Math" panose="02040503050406030204" pitchFamily="18" charset="0"/>
                      </a:rPr>
                      <m:t>}</m:t>
                    </m:r>
                  </m:oMath>
                </a14:m>
                <a:r>
                  <a:rPr lang="ka-GE"/>
                  <a:t>.</a:t>
                </a:r>
                <a:endParaRPr lang="en-US"/>
              </a:p>
              <a:p>
                <a:pPr lvl="0"/>
                <a:r>
                  <a:rPr lang="ka-GE" smtClean="0"/>
                  <a:t>შეკრება</a:t>
                </a:r>
                <a:endParaRPr lang="en-US"/>
              </a:p>
              <a:p>
                <a:pPr marL="0" indent="0">
                  <a:buNone/>
                </a:pPr>
                <a:r>
                  <a:rPr lang="ka-GE" smtClean="0"/>
                  <a:t>	</a:t>
                </a:r>
                <a14:m>
                  <m:oMath xmlns:m="http://schemas.openxmlformats.org/officeDocument/2006/math">
                    <m:r>
                      <a:rPr lang="ka-GE" i="1">
                        <a:latin typeface="Cambria Math" panose="02040503050406030204" pitchFamily="18" charset="0"/>
                      </a:rPr>
                      <m:t>𝐴</m:t>
                    </m:r>
                  </m:oMath>
                </a14:m>
                <a:r>
                  <a:rPr lang="ka-GE">
                    <a:sym typeface="Symbol" panose="05050102010706020507" pitchFamily="18" charset="2"/>
                  </a:rPr>
                  <a:t></a:t>
                </a:r>
                <a14:m>
                  <m:oMath xmlns:m="http://schemas.openxmlformats.org/officeDocument/2006/math">
                    <m:r>
                      <a:rPr lang="ka-GE" i="1">
                        <a:latin typeface="Cambria Math" panose="02040503050406030204" pitchFamily="18" charset="0"/>
                      </a:rPr>
                      <m:t>𝐵</m:t>
                    </m:r>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𝐵</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a:latin typeface="Cambria Math" panose="02040503050406030204" pitchFamily="18" charset="0"/>
                      </a:rPr>
                      <m:t> </m:t>
                    </m:r>
                    <m:r>
                      <a:rPr lang="ka-GE">
                        <a:latin typeface="Cambria Math" panose="02040503050406030204" pitchFamily="18" charset="0"/>
                        <a:sym typeface="Symbol" panose="05050102010706020507" pitchFamily="18" charset="2"/>
                      </a:rPr>
                      <m:t></m:t>
                    </m:r>
                    <m:r>
                      <a:rPr lang="ka-GE">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𝐵</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a:latin typeface="Cambria Math" panose="02040503050406030204" pitchFamily="18" charset="0"/>
                      </a:rPr>
                      <m:t> </m:t>
                    </m:r>
                    <m:r>
                      <a:rPr lang="ka-GE">
                        <a:latin typeface="Cambria Math" panose="02040503050406030204" pitchFamily="18" charset="0"/>
                        <a:sym typeface="Symbol" panose="05050102010706020507" pitchFamily="18" charset="2"/>
                      </a:rPr>
                      <m:t></m:t>
                    </m:r>
                    <m:r>
                      <a:rPr lang="ka-GE">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𝐵</m:t>
                        </m:r>
                      </m:sub>
                    </m:sSub>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𝑋</m:t>
                    </m:r>
                    <m:r>
                      <a:rPr lang="ka-GE" i="1">
                        <a:latin typeface="Cambria Math" panose="02040503050406030204" pitchFamily="18" charset="0"/>
                      </a:rPr>
                      <m:t>}</m:t>
                    </m:r>
                  </m:oMath>
                </a14:m>
                <a:r>
                  <a:rPr lang="ka-GE"/>
                  <a:t>.</a:t>
                </a:r>
                <a:endParaRPr lang="en-US"/>
              </a:p>
              <a:p>
                <a:pPr lvl="0"/>
                <a:r>
                  <a:rPr lang="ka-GE" smtClean="0"/>
                  <a:t>გამრავლება</a:t>
                </a:r>
                <a:endParaRPr lang="en-US"/>
              </a:p>
              <a:p>
                <a:pPr marL="0" indent="0">
                  <a:buNone/>
                </a:pPr>
                <a:r>
                  <a:rPr lang="ka-GE" smtClean="0"/>
                  <a:t>	</a:t>
                </a:r>
                <a14:m>
                  <m:oMath xmlns:m="http://schemas.openxmlformats.org/officeDocument/2006/math">
                    <m:r>
                      <a:rPr lang="ka-GE" i="1">
                        <a:latin typeface="Cambria Math" panose="02040503050406030204" pitchFamily="18" charset="0"/>
                      </a:rPr>
                      <m:t>𝐴</m:t>
                    </m:r>
                  </m:oMath>
                </a14:m>
                <a:r>
                  <a:rPr lang="ka-GE">
                    <a:sym typeface="Symbol" panose="05050102010706020507" pitchFamily="18" charset="2"/>
                  </a:rPr>
                  <a:t></a:t>
                </a:r>
                <a14:m>
                  <m:oMath xmlns:m="http://schemas.openxmlformats.org/officeDocument/2006/math">
                    <m:r>
                      <a:rPr lang="ka-GE" i="1">
                        <a:latin typeface="Cambria Math" panose="02040503050406030204" pitchFamily="18" charset="0"/>
                      </a:rPr>
                      <m:t>𝐵</m:t>
                    </m:r>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 </m:t>
                    </m:r>
                    <m:r>
                      <a:rPr lang="ka-GE" i="1">
                        <a:latin typeface="Cambria Math" panose="02040503050406030204" pitchFamily="18" charset="0"/>
                        <a:sym typeface="Symbol" panose="05050102010706020507" pitchFamily="18" charset="2"/>
                      </a:rPr>
                      <m:t></m:t>
                    </m:r>
                    <m:r>
                      <a:rPr lang="ka-GE" i="1">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𝐵</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𝐵</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𝐴</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a:latin typeface="Cambria Math" panose="02040503050406030204" pitchFamily="18" charset="0"/>
                      </a:rPr>
                      <m:t> </m:t>
                    </m:r>
                    <m:r>
                      <a:rPr lang="ka-GE">
                        <a:latin typeface="Cambria Math" panose="02040503050406030204" pitchFamily="18" charset="0"/>
                        <a:sym typeface="Symbol" panose="05050102010706020507" pitchFamily="18" charset="2"/>
                      </a:rPr>
                      <m:t></m:t>
                    </m:r>
                    <m:r>
                      <a:rPr lang="ka-GE">
                        <a:latin typeface="Cambria Math" panose="020405030504060302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𝜐</m:t>
                        </m:r>
                      </m:e>
                      <m:sub>
                        <m:r>
                          <a:rPr lang="ka-GE" i="1">
                            <a:latin typeface="Cambria Math" panose="02040503050406030204" pitchFamily="18" charset="0"/>
                          </a:rPr>
                          <m:t>𝐵</m:t>
                        </m:r>
                      </m:sub>
                    </m:sSub>
                    <m:d>
                      <m:dPr>
                        <m:ctrlPr>
                          <a:rPr lang="en-US" i="1">
                            <a:latin typeface="Cambria Math" panose="02040503050406030204" pitchFamily="18" charset="0"/>
                          </a:rPr>
                        </m:ctrlPr>
                      </m:dPr>
                      <m:e>
                        <m:r>
                          <a:rPr lang="ka-GE" i="1">
                            <a:latin typeface="Cambria Math" panose="02040503050406030204" pitchFamily="18" charset="0"/>
                          </a:rPr>
                          <m:t>𝑥</m:t>
                        </m:r>
                      </m:e>
                    </m:d>
                    <m:r>
                      <a:rPr lang="ka-GE" i="1">
                        <a:latin typeface="Cambria Math" panose="02040503050406030204" pitchFamily="18" charset="0"/>
                      </a:rPr>
                      <m:t>)|</m:t>
                    </m:r>
                    <m:r>
                      <a:rPr lang="ka-GE" i="1">
                        <a:latin typeface="Cambria Math" panose="02040503050406030204" pitchFamily="18" charset="0"/>
                      </a:rPr>
                      <m:t>𝑥</m:t>
                    </m:r>
                    <m:r>
                      <a:rPr lang="ka-GE" i="1">
                        <a:latin typeface="Cambria Math" panose="02040503050406030204" pitchFamily="18" charset="0"/>
                      </a:rPr>
                      <m:t>∈</m:t>
                    </m:r>
                    <m:r>
                      <a:rPr lang="ka-GE" i="1">
                        <a:latin typeface="Cambria Math" panose="02040503050406030204" pitchFamily="18" charset="0"/>
                      </a:rPr>
                      <m:t>𝑋</m:t>
                    </m:r>
                    <m:r>
                      <a:rPr lang="ka-GE" i="1">
                        <a:latin typeface="Cambria Math" panose="02040503050406030204" pitchFamily="18" charset="0"/>
                      </a:rPr>
                      <m:t>}</m:t>
                    </m:r>
                  </m:oMath>
                </a14:m>
                <a:r>
                  <a:rPr lang="ka-GE"/>
                  <a:t>.</a:t>
                </a:r>
                <a:endParaRPr lang="en-US"/>
              </a:p>
              <a:p>
                <a:endParaRPr lang="en-US"/>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05740" y="1410346"/>
                <a:ext cx="11148060" cy="5222929"/>
              </a:xfrm>
              <a:blipFill rotWithShape="0">
                <a:blip r:embed="rId3"/>
                <a:stretch>
                  <a:fillRect l="-984" t="-1867"/>
                </a:stretch>
              </a:blipFill>
            </p:spPr>
            <p:txBody>
              <a:bodyPr/>
              <a:lstStyle/>
              <a:p>
                <a:r>
                  <a:rPr lang="en-US">
                    <a:noFill/>
                  </a:rPr>
                  <a:t> </a:t>
                </a:r>
              </a:p>
            </p:txBody>
          </p:sp>
        </mc:Fallback>
      </mc:AlternateContent>
    </p:spTree>
    <p:extLst>
      <p:ext uri="{BB962C8B-B14F-4D97-AF65-F5344CB8AC3E}">
        <p14:creationId xmlns:p14="http://schemas.microsoft.com/office/powerpoint/2010/main" val="1091410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9683" y="348674"/>
            <a:ext cx="9905998" cy="811037"/>
          </a:xfrm>
        </p:spPr>
        <p:txBody>
          <a:bodyPr>
            <a:noAutofit/>
          </a:bodyPr>
          <a:lstStyle/>
          <a:p>
            <a:r>
              <a:rPr lang="en-US" sz="3200">
                <a:ln w="0"/>
                <a:solidFill>
                  <a:schemeClr val="accent1"/>
                </a:solidFill>
                <a:effectLst>
                  <a:outerShdw blurRad="38100" dist="25400" dir="5400000" algn="ctr" rotWithShape="0">
                    <a:srgbClr val="6E747A">
                      <a:alpha val="43000"/>
                    </a:srgbClr>
                  </a:outerShdw>
                </a:effectLst>
                <a:latin typeface="Sylfaen" panose="010A0502050306030303" pitchFamily="18" charset="0"/>
              </a:rPr>
              <a:t>მრავალკრიტერიალური გადაწყვეტილების მიღებ</a:t>
            </a:r>
            <a:r>
              <a:rPr lang="ka-GE" sz="3200">
                <a:ln w="0"/>
                <a:solidFill>
                  <a:schemeClr val="accent1"/>
                </a:solidFill>
                <a:effectLst>
                  <a:outerShdw blurRad="38100" dist="25400" dir="5400000" algn="ctr" rotWithShape="0">
                    <a:srgbClr val="6E747A">
                      <a:alpha val="43000"/>
                    </a:srgbClr>
                  </a:outerShdw>
                </a:effectLst>
                <a:latin typeface="Sylfaen" panose="010A0502050306030303" pitchFamily="18" charset="0"/>
              </a:rPr>
              <a:t>ა</a:t>
            </a:r>
            <a:r>
              <a:rPr lang="en-US" sz="3200">
                <a:ln w="0"/>
                <a:solidFill>
                  <a:schemeClr val="accent1"/>
                </a:solidFill>
                <a:effectLst>
                  <a:outerShdw blurRad="38100" dist="25400" dir="5400000" algn="ctr" rotWithShape="0">
                    <a:srgbClr val="6E747A">
                      <a:alpha val="43000"/>
                    </a:srgbClr>
                  </a:outerShdw>
                </a:effectLst>
                <a:latin typeface="Sylfaen" panose="010A0502050306030303" pitchFamily="18" charset="0"/>
              </a:rPr>
              <a:t> (MCDM - Multiple Criteria Decision Making</a:t>
            </a:r>
            <a:r>
              <a:rPr lang="ka-GE" sz="3200">
                <a:ln w="0"/>
                <a:solidFill>
                  <a:schemeClr val="accent1"/>
                </a:solidFill>
                <a:effectLst>
                  <a:outerShdw blurRad="38100" dist="25400" dir="5400000" algn="ctr" rotWithShape="0">
                    <a:srgbClr val="6E747A">
                      <a:alpha val="43000"/>
                    </a:srgbClr>
                  </a:outerShdw>
                </a:effectLst>
                <a:latin typeface="Sylfaen" panose="010A0502050306030303" pitchFamily="18" charset="0"/>
              </a:rPr>
              <a:t>)</a:t>
            </a:r>
            <a:endParaRPr lang="en-US" sz="3200">
              <a:ln w="0"/>
              <a:solidFill>
                <a:schemeClr val="accent1"/>
              </a:solidFill>
              <a:effectLst>
                <a:outerShdw blurRad="38100" dist="25400" dir="5400000" algn="ctr" rotWithShape="0">
                  <a:srgbClr val="6E747A">
                    <a:alpha val="43000"/>
                  </a:srgbClr>
                </a:outerShdw>
              </a:effectLst>
              <a:latin typeface="Sylfaen" panose="010A05020503060303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9683" y="1689315"/>
                <a:ext cx="10346948" cy="4169044"/>
              </a:xfrm>
            </p:spPr>
            <p:txBody>
              <a:bodyPr>
                <a:noAutofit/>
              </a:bodyPr>
              <a:lstStyle/>
              <a:p>
                <a:pPr marL="0" indent="0">
                  <a:buNone/>
                </a:pPr>
                <a:r>
                  <a:rPr lang="ka-GE" sz="2400" smtClean="0"/>
                  <a:t>ვთქვათ, მ</a:t>
                </a:r>
                <a14:m>
                  <m:oMath xmlns:m="http://schemas.openxmlformats.org/officeDocument/2006/math">
                    <m:r>
                      <a:rPr lang="ka-GE" sz="2400" b="0" i="0" smtClean="0">
                        <a:latin typeface="Cambria Math" panose="02040503050406030204" pitchFamily="18" charset="0"/>
                      </a:rPr>
                      <m:t>ოცემულია:</m:t>
                    </m:r>
                  </m:oMath>
                </a14:m>
                <a:endParaRPr lang="ka-GE" sz="2400" b="0" i="0" smtClean="0"/>
              </a:p>
              <a:p>
                <a:pPr marL="0" indent="0">
                  <a:buNone/>
                </a:pPr>
                <a14:m>
                  <m:oMath xmlns:m="http://schemas.openxmlformats.org/officeDocument/2006/math">
                    <m:r>
                      <a:rPr lang="ka-GE" sz="2400" b="0" i="0" smtClean="0">
                        <a:latin typeface="Cambria Math" panose="02040503050406030204" pitchFamily="18" charset="0"/>
                      </a:rPr>
                      <m:t> </m:t>
                    </m:r>
                    <m:r>
                      <a:rPr lang="ka-GE" sz="2400" i="1">
                        <a:latin typeface="Cambria Math" panose="02040503050406030204" pitchFamily="18" charset="0"/>
                      </a:rPr>
                      <m:t>𝐴</m:t>
                    </m:r>
                    <m:r>
                      <a:rPr lang="ka-GE" sz="2400">
                        <a:latin typeface="Cambria Math" panose="02040503050406030204" pitchFamily="18" charset="0"/>
                      </a:rPr>
                      <m:t>={</m:t>
                    </m:r>
                    <m:sSub>
                      <m:sSubPr>
                        <m:ctrlPr>
                          <a:rPr lang="en-US" sz="2400" i="1">
                            <a:latin typeface="Cambria Math" panose="02040503050406030204" pitchFamily="18" charset="0"/>
                          </a:rPr>
                        </m:ctrlPr>
                      </m:sSubPr>
                      <m:e>
                        <m:r>
                          <a:rPr lang="ka-GE" sz="2400" i="1">
                            <a:latin typeface="Cambria Math" panose="02040503050406030204" pitchFamily="18" charset="0"/>
                          </a:rPr>
                          <m:t>𝐴</m:t>
                        </m:r>
                      </m:e>
                      <m:sub>
                        <m:r>
                          <a:rPr lang="ka-GE" sz="2400">
                            <a:latin typeface="Cambria Math" panose="02040503050406030204" pitchFamily="18" charset="0"/>
                          </a:rPr>
                          <m:t>1</m:t>
                        </m:r>
                      </m:sub>
                    </m:sSub>
                    <m:r>
                      <a:rPr lang="ka-GE" sz="2400">
                        <a:latin typeface="Cambria Math" panose="02040503050406030204" pitchFamily="18" charset="0"/>
                      </a:rPr>
                      <m:t>,</m:t>
                    </m:r>
                    <m:sSub>
                      <m:sSubPr>
                        <m:ctrlPr>
                          <a:rPr lang="en-US" sz="2400" i="1">
                            <a:latin typeface="Cambria Math" panose="02040503050406030204" pitchFamily="18" charset="0"/>
                          </a:rPr>
                        </m:ctrlPr>
                      </m:sSubPr>
                      <m:e>
                        <m:r>
                          <a:rPr lang="ka-GE" sz="2400">
                            <a:latin typeface="Cambria Math" panose="02040503050406030204" pitchFamily="18" charset="0"/>
                          </a:rPr>
                          <m:t>  </m:t>
                        </m:r>
                        <m:r>
                          <a:rPr lang="ka-GE" sz="2400" i="1">
                            <a:latin typeface="Cambria Math" panose="02040503050406030204" pitchFamily="18" charset="0"/>
                          </a:rPr>
                          <m:t>𝐴</m:t>
                        </m:r>
                      </m:e>
                      <m:sub>
                        <m:r>
                          <a:rPr lang="ka-GE" sz="2400">
                            <a:latin typeface="Cambria Math" panose="02040503050406030204" pitchFamily="18" charset="0"/>
                          </a:rPr>
                          <m:t>2</m:t>
                        </m:r>
                      </m:sub>
                    </m:sSub>
                    <m:r>
                      <a:rPr lang="ka-GE" sz="2400">
                        <a:latin typeface="Cambria Math" panose="02040503050406030204" pitchFamily="18" charset="0"/>
                      </a:rPr>
                      <m:t>, …,</m:t>
                    </m:r>
                    <m:sSub>
                      <m:sSubPr>
                        <m:ctrlPr>
                          <a:rPr lang="en-US" sz="2400" i="1">
                            <a:latin typeface="Cambria Math" panose="02040503050406030204" pitchFamily="18" charset="0"/>
                          </a:rPr>
                        </m:ctrlPr>
                      </m:sSubPr>
                      <m:e>
                        <m:r>
                          <a:rPr lang="ka-GE" sz="2400" i="1">
                            <a:latin typeface="Cambria Math" panose="02040503050406030204" pitchFamily="18" charset="0"/>
                          </a:rPr>
                          <m:t>𝐴</m:t>
                        </m:r>
                      </m:e>
                      <m:sub>
                        <m:r>
                          <a:rPr lang="ka-GE" sz="2400" i="1">
                            <a:latin typeface="Cambria Math" panose="02040503050406030204" pitchFamily="18" charset="0"/>
                          </a:rPr>
                          <m:t>𝑚</m:t>
                        </m:r>
                      </m:sub>
                    </m:sSub>
                    <m:r>
                      <a:rPr lang="ka-GE" sz="2400">
                        <a:latin typeface="Cambria Math" panose="02040503050406030204" pitchFamily="18" charset="0"/>
                      </a:rPr>
                      <m:t>}</m:t>
                    </m:r>
                  </m:oMath>
                </a14:m>
                <a:r>
                  <a:rPr lang="ka-GE" sz="2400"/>
                  <a:t> </a:t>
                </a:r>
                <a:r>
                  <a:rPr lang="ka-GE" sz="2400" smtClean="0"/>
                  <a:t>ალტერნატივების სიმრავლე- </a:t>
                </a:r>
                <a:r>
                  <a:rPr lang="ka-GE" sz="2400">
                    <a:ea typeface="Calibri" panose="020F0502020204030204" pitchFamily="34" charset="0"/>
                    <a:cs typeface="Sylfaen" panose="010A0502050306030303" pitchFamily="18" charset="0"/>
                  </a:rPr>
                  <a:t>შესაძლო</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ვარიანტები</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რომლებიც</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უნდა</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შეფასდეს</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საუკეთესოს</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a:ea typeface="Calibri" panose="020F0502020204030204" pitchFamily="34" charset="0"/>
                    <a:cs typeface="Sylfaen" panose="010A0502050306030303" pitchFamily="18" charset="0"/>
                  </a:rPr>
                  <a:t>ამორჩევის</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smtClean="0">
                    <a:ea typeface="Calibri" panose="020F0502020204030204" pitchFamily="34" charset="0"/>
                    <a:cs typeface="Sylfaen" panose="010A0502050306030303" pitchFamily="18" charset="0"/>
                  </a:rPr>
                  <a:t>მიზნით.</a:t>
                </a:r>
                <a:endParaRPr lang="ka-GE" sz="2400">
                  <a:ea typeface="Calibri" panose="020F0502020204030204" pitchFamily="34" charset="0"/>
                  <a:cs typeface="Sylfaen" panose="010A0502050306030303" pitchFamily="18" charset="0"/>
                </a:endParaRPr>
              </a:p>
              <a:p>
                <a:pPr marL="0" indent="0">
                  <a:buNone/>
                </a:pPr>
                <a14:m>
                  <m:oMath xmlns:m="http://schemas.openxmlformats.org/officeDocument/2006/math">
                    <m:r>
                      <a:rPr lang="ka-GE" sz="2400" i="1">
                        <a:latin typeface="Cambria Math" panose="02040503050406030204" pitchFamily="18" charset="0"/>
                      </a:rPr>
                      <m:t>𝑋</m:t>
                    </m:r>
                    <m:r>
                      <a:rPr lang="ka-GE" sz="2400">
                        <a:latin typeface="Cambria Math" panose="02040503050406030204" pitchFamily="18" charset="0"/>
                      </a:rPr>
                      <m:t>={</m:t>
                    </m:r>
                    <m:sSub>
                      <m:sSubPr>
                        <m:ctrlPr>
                          <a:rPr lang="en-US" sz="2400" i="1">
                            <a:latin typeface="Cambria Math" panose="02040503050406030204" pitchFamily="18" charset="0"/>
                          </a:rPr>
                        </m:ctrlPr>
                      </m:sSubPr>
                      <m:e>
                        <m:r>
                          <a:rPr lang="ka-GE" sz="2400" i="1">
                            <a:latin typeface="Cambria Math" panose="02040503050406030204" pitchFamily="18" charset="0"/>
                          </a:rPr>
                          <m:t>𝑋</m:t>
                        </m:r>
                      </m:e>
                      <m:sub>
                        <m:r>
                          <a:rPr lang="ka-GE" sz="2400">
                            <a:latin typeface="Cambria Math" panose="02040503050406030204" pitchFamily="18" charset="0"/>
                          </a:rPr>
                          <m:t>1</m:t>
                        </m:r>
                      </m:sub>
                    </m:sSub>
                    <m:r>
                      <a:rPr lang="ka-GE" sz="2400">
                        <a:latin typeface="Cambria Math" panose="02040503050406030204" pitchFamily="18" charset="0"/>
                      </a:rPr>
                      <m:t>,</m:t>
                    </m:r>
                    <m:sSub>
                      <m:sSubPr>
                        <m:ctrlPr>
                          <a:rPr lang="en-US" sz="2400" i="1">
                            <a:latin typeface="Cambria Math" panose="02040503050406030204" pitchFamily="18" charset="0"/>
                          </a:rPr>
                        </m:ctrlPr>
                      </m:sSubPr>
                      <m:e>
                        <m:r>
                          <a:rPr lang="ka-GE" sz="2400">
                            <a:latin typeface="Cambria Math" panose="02040503050406030204" pitchFamily="18" charset="0"/>
                          </a:rPr>
                          <m:t>  </m:t>
                        </m:r>
                        <m:r>
                          <a:rPr lang="ka-GE" sz="2400" i="1">
                            <a:latin typeface="Cambria Math" panose="02040503050406030204" pitchFamily="18" charset="0"/>
                          </a:rPr>
                          <m:t>𝑋</m:t>
                        </m:r>
                      </m:e>
                      <m:sub>
                        <m:r>
                          <a:rPr lang="ka-GE" sz="2400">
                            <a:latin typeface="Cambria Math" panose="02040503050406030204" pitchFamily="18" charset="0"/>
                          </a:rPr>
                          <m:t>2</m:t>
                        </m:r>
                      </m:sub>
                    </m:sSub>
                    <m:r>
                      <a:rPr lang="ka-GE" sz="2400">
                        <a:latin typeface="Cambria Math" panose="02040503050406030204" pitchFamily="18" charset="0"/>
                      </a:rPr>
                      <m:t>, …,</m:t>
                    </m:r>
                    <m:sSub>
                      <m:sSubPr>
                        <m:ctrlPr>
                          <a:rPr lang="en-US" sz="2400" i="1">
                            <a:latin typeface="Cambria Math" panose="02040503050406030204" pitchFamily="18" charset="0"/>
                          </a:rPr>
                        </m:ctrlPr>
                      </m:sSubPr>
                      <m:e>
                        <m:r>
                          <a:rPr lang="ka-GE" sz="2400" i="1">
                            <a:latin typeface="Cambria Math" panose="02040503050406030204" pitchFamily="18" charset="0"/>
                          </a:rPr>
                          <m:t>𝑋</m:t>
                        </m:r>
                      </m:e>
                      <m:sub>
                        <m:r>
                          <a:rPr lang="ka-GE" sz="2400" i="1">
                            <a:latin typeface="Cambria Math" panose="02040503050406030204" pitchFamily="18" charset="0"/>
                          </a:rPr>
                          <m:t>𝑛</m:t>
                        </m:r>
                      </m:sub>
                    </m:sSub>
                    <m:r>
                      <a:rPr lang="ka-GE" sz="2400">
                        <a:latin typeface="Cambria Math" panose="02040503050406030204" pitchFamily="18" charset="0"/>
                      </a:rPr>
                      <m:t>}</m:t>
                    </m:r>
                  </m:oMath>
                </a14:m>
                <a:r>
                  <a:rPr lang="ka-GE" sz="2400"/>
                  <a:t> </a:t>
                </a:r>
                <a:r>
                  <a:rPr lang="ka-GE" sz="2400" smtClean="0"/>
                  <a:t>კრიტერიუმების სიმრავლე-</a:t>
                </a:r>
                <a:r>
                  <a:rPr lang="ka-GE" sz="2400"/>
                  <a:t> კრიტერიუმები ახასიათებენ ალტერნატივებს და მათი საშუალებით უნდა მოხდეს ალტერნატივების </a:t>
                </a:r>
                <a:r>
                  <a:rPr lang="ka-GE" sz="2400" smtClean="0"/>
                  <a:t>შეფასება.</a:t>
                </a:r>
              </a:p>
              <a:p>
                <a:pPr marL="0" indent="0">
                  <a:buNone/>
                </a:pPr>
                <a:endParaRPr lang="ka-GE" sz="2400" smtClean="0"/>
              </a:p>
              <a:p>
                <a:pPr marL="0" indent="0">
                  <a:buNone/>
                </a:pPr>
                <a:r>
                  <a:rPr lang="ka-GE" sz="2400" smtClean="0"/>
                  <a:t>მრავალკრიტერიალური </a:t>
                </a:r>
                <a:r>
                  <a:rPr lang="ka-GE" sz="2400"/>
                  <a:t>გადაწყვეტილების მიღების ამოცანის </a:t>
                </a:r>
                <a:r>
                  <a:rPr lang="ka-GE" sz="2400" smtClean="0"/>
                  <a:t>ამოხსნა გულისხმობს </a:t>
                </a:r>
                <a:r>
                  <a:rPr lang="ka-GE" sz="2400">
                    <a:ea typeface="Calibri" panose="020F0502020204030204" pitchFamily="34" charset="0"/>
                    <a:cs typeface="Sylfaen" panose="010A0502050306030303" pitchFamily="18" charset="0"/>
                  </a:rPr>
                  <a:t>შესაძლო</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smtClean="0">
                    <a:ea typeface="Calibri" panose="020F0502020204030204" pitchFamily="34" charset="0"/>
                    <a:cs typeface="Sylfaen" panose="010A0502050306030303" pitchFamily="18" charset="0"/>
                  </a:rPr>
                  <a:t>ვარიანტებიდან </a:t>
                </a:r>
                <a:r>
                  <a:rPr lang="ka-GE" sz="2400">
                    <a:ea typeface="Calibri" panose="020F0502020204030204" pitchFamily="34" charset="0"/>
                    <a:cs typeface="Sylfaen" panose="010A0502050306030303" pitchFamily="18" charset="0"/>
                  </a:rPr>
                  <a:t>საუკეთესოს</a:t>
                </a:r>
                <a:r>
                  <a:rPr lang="ka-GE" sz="2400">
                    <a:latin typeface="Calibri" panose="020F0502020204030204" pitchFamily="34" charset="0"/>
                    <a:ea typeface="Calibri" panose="020F0502020204030204" pitchFamily="34" charset="0"/>
                    <a:cs typeface="Times New Roman" panose="02020603050405020304" pitchFamily="18" charset="0"/>
                  </a:rPr>
                  <a:t> </a:t>
                </a:r>
                <a:r>
                  <a:rPr lang="ka-GE" sz="2400" smtClean="0">
                    <a:ea typeface="Calibri" panose="020F0502020204030204" pitchFamily="34" charset="0"/>
                    <a:cs typeface="Sylfaen" panose="010A0502050306030303" pitchFamily="18" charset="0"/>
                  </a:rPr>
                  <a:t>ამორჩევას.</a:t>
                </a:r>
                <a:endParaRPr lang="en-US" sz="2400"/>
              </a:p>
              <a:p>
                <a:pPr marL="0" indent="0">
                  <a:buNone/>
                </a:pPr>
                <a:endParaRPr lang="en-US" sz="2200" smtClean="0"/>
              </a:p>
              <a:p>
                <a:pPr marL="0" indent="0">
                  <a:buNone/>
                </a:pPr>
                <a:endParaRPr lang="en-US" sz="2200" smtClean="0"/>
              </a:p>
              <a:p>
                <a:pPr marL="0" indent="0">
                  <a:buNone/>
                </a:pPr>
                <a:endParaRPr lang="en-US" sz="2200" smtClean="0"/>
              </a:p>
              <a:p>
                <a:pPr marL="0" indent="0">
                  <a:buNone/>
                </a:pPr>
                <a:endParaRPr lang="en-US" sz="2200"/>
              </a:p>
              <a:p>
                <a:pPr marL="0" indent="0">
                  <a:buNone/>
                </a:pPr>
                <a:endParaRPr lang="en-US" sz="2200" smtClean="0"/>
              </a:p>
              <a:p>
                <a:pPr marL="0" indent="0">
                  <a:buNone/>
                </a:pPr>
                <a:endParaRPr lang="en-US" sz="2200"/>
              </a:p>
              <a:p>
                <a:pPr marL="0" indent="0">
                  <a:buNone/>
                </a:pPr>
                <a:r>
                  <a:rPr lang="ka-GE" sz="2200" smtClean="0"/>
                  <a:t>	</a:t>
                </a:r>
                <a:r>
                  <a:rPr lang="en-US" sz="2200"/>
                  <a:t> </a:t>
                </a:r>
                <a:r>
                  <a:rPr lang="ka-GE" sz="2200" smtClean="0"/>
                  <a:t>	</a:t>
                </a:r>
                <a:endParaRPr lang="en-US" sz="2200">
                  <a:latin typeface="Sylfaen" panose="010A05020503060303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9683" y="1689315"/>
                <a:ext cx="10346948" cy="4169044"/>
              </a:xfrm>
              <a:blipFill rotWithShape="0">
                <a:blip r:embed="rId3"/>
                <a:stretch>
                  <a:fillRect l="-883" t="-1608"/>
                </a:stretch>
              </a:blipFill>
            </p:spPr>
            <p:txBody>
              <a:bodyPr/>
              <a:lstStyle/>
              <a:p>
                <a:r>
                  <a:rPr lang="en-US">
                    <a:noFill/>
                  </a:rPr>
                  <a:t> </a:t>
                </a:r>
              </a:p>
            </p:txBody>
          </p:sp>
        </mc:Fallback>
      </mc:AlternateContent>
    </p:spTree>
    <p:extLst>
      <p:ext uri="{BB962C8B-B14F-4D97-AF65-F5344CB8AC3E}">
        <p14:creationId xmlns:p14="http://schemas.microsoft.com/office/powerpoint/2010/main" val="73917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9935" y="324050"/>
            <a:ext cx="9905998" cy="811037"/>
          </a:xfrm>
        </p:spPr>
        <p:txBody>
          <a:bodyPr>
            <a:normAutofit/>
          </a:bodyPr>
          <a:lstStyle/>
          <a:p>
            <a:pPr algn="ctr"/>
            <a:r>
              <a:rPr lang="en-US"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TOPSIS </a:t>
            </a:r>
            <a:r>
              <a:rPr lang="ka-GE"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მეთოდოლოგიის არსი</a:t>
            </a:r>
            <a:endParaRPr lang="en-US" sz="4000">
              <a:ln w="0"/>
              <a:solidFill>
                <a:schemeClr val="accent1"/>
              </a:solidFill>
              <a:effectLst>
                <a:outerShdw blurRad="38100" dist="25400" dir="5400000" algn="ctr" rotWithShape="0">
                  <a:srgbClr val="6E747A">
                    <a:alpha val="43000"/>
                  </a:srgbClr>
                </a:outerShdw>
              </a:effectLst>
              <a:latin typeface="Sylfaen" panose="010A0502050306030303" pitchFamily="18" charset="0"/>
            </a:endParaRPr>
          </a:p>
        </p:txBody>
      </p:sp>
      <p:sp>
        <p:nvSpPr>
          <p:cNvPr id="3" name="Content Placeholder 2"/>
          <p:cNvSpPr>
            <a:spLocks noGrp="1"/>
          </p:cNvSpPr>
          <p:nvPr>
            <p:ph idx="1"/>
          </p:nvPr>
        </p:nvSpPr>
        <p:spPr>
          <a:xfrm>
            <a:off x="557940" y="1432560"/>
            <a:ext cx="11344758" cy="5227321"/>
          </a:xfrm>
        </p:spPr>
        <p:txBody>
          <a:bodyPr>
            <a:normAutofit/>
          </a:bodyPr>
          <a:lstStyle/>
          <a:p>
            <a:pPr marL="0" indent="0">
              <a:buNone/>
            </a:pPr>
            <a:r>
              <a:rPr lang="en-US" sz="2400" smtClean="0"/>
              <a:t>	</a:t>
            </a:r>
            <a:r>
              <a:rPr lang="en-US" sz="2400" smtClean="0">
                <a:latin typeface="Sylfaen" panose="010A0502050306030303" pitchFamily="18" charset="0"/>
              </a:rPr>
              <a:t>MCDM-ში TOPSIS (The Technique for Order Preference by Similarity to the Ideal Solution) - ის მეთოდი წარმოადგენს მიდგომას იმ ალტერნატივის იდენტიფიცირებისთვის, რომელიც ყველ</a:t>
            </a:r>
            <a:r>
              <a:rPr lang="ka-GE" sz="2400" smtClean="0">
                <a:latin typeface="Sylfaen" panose="010A0502050306030303" pitchFamily="18" charset="0"/>
              </a:rPr>
              <a:t>ა</a:t>
            </a:r>
            <a:r>
              <a:rPr lang="en-US" sz="2400" smtClean="0">
                <a:latin typeface="Sylfaen" panose="010A0502050306030303" pitchFamily="18" charset="0"/>
              </a:rPr>
              <a:t>ზე ახლოსაა პოზიტიურ იდეალურ გადაწყვეტასთან და ყველაზე შორსაა ნეგატიური იდეალური გადაწყვეტისაგან. </a:t>
            </a:r>
          </a:p>
          <a:p>
            <a:pPr marL="0" indent="0">
              <a:buNone/>
            </a:pPr>
            <a:r>
              <a:rPr lang="en-US" sz="2400" smtClean="0">
                <a:latin typeface="Sylfaen" panose="010A0502050306030303" pitchFamily="18" charset="0"/>
              </a:rPr>
              <a:t>	TOPSIS </a:t>
            </a:r>
            <a:r>
              <a:rPr lang="ka-GE" sz="2400" smtClean="0">
                <a:latin typeface="Sylfaen" panose="010A0502050306030303" pitchFamily="18" charset="0"/>
              </a:rPr>
              <a:t>არის მრავალკრიტერიალური ექსპერტული მეთოდი, რომელიც წარმოადგენს ალტერნატივების შეფასების, რანჟირების და ამორჩევის მექანიზმს. მეთოდის ძირითადი იდეა იმაში მდგომარეობს, რომ საუკეთესო ალტერნატივა არა მხოლოდ ახლოს უნდა იდგას იდეალურ გადაწყვეტასთან, არამედ სხვა ალტერნატივებთან შედარებით მიუღებელ გადაწყვეტებისგან დაშორებული უნდა იყოს ყველაზე მეტად </a:t>
            </a:r>
            <a:r>
              <a:rPr lang="ka-GE" sz="2800" smtClean="0">
                <a:latin typeface="Sylfaen" panose="010A0502050306030303" pitchFamily="18" charset="0"/>
              </a:rPr>
              <a:t>. </a:t>
            </a:r>
            <a:endParaRPr lang="en-US" sz="2800" smtClean="0">
              <a:latin typeface="Sylfaen" panose="010A0502050306030303" pitchFamily="18" charset="0"/>
            </a:endParaRPr>
          </a:p>
          <a:p>
            <a:endParaRPr lang="en-US" sz="2800"/>
          </a:p>
        </p:txBody>
      </p:sp>
    </p:spTree>
    <p:extLst>
      <p:ext uri="{BB962C8B-B14F-4D97-AF65-F5344CB8AC3E}">
        <p14:creationId xmlns:p14="http://schemas.microsoft.com/office/powerpoint/2010/main" val="118553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19234" y="605769"/>
            <a:ext cx="9905998" cy="811037"/>
          </a:xfrm>
        </p:spPr>
        <p:txBody>
          <a:bodyPr>
            <a:normAutofit/>
          </a:bodyPr>
          <a:lstStyle/>
          <a:p>
            <a:pPr algn="ctr"/>
            <a:r>
              <a:rPr lang="ka-GE"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ფაზი-</a:t>
            </a:r>
            <a:r>
              <a:rPr lang="en-US"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TOPSIS </a:t>
            </a:r>
            <a:r>
              <a:rPr lang="ka-GE" sz="4000" smtClean="0">
                <a:ln w="0"/>
                <a:solidFill>
                  <a:schemeClr val="accent1"/>
                </a:solidFill>
                <a:effectLst>
                  <a:outerShdw blurRad="38100" dist="25400" dir="5400000" algn="ctr" rotWithShape="0">
                    <a:srgbClr val="6E747A">
                      <a:alpha val="43000"/>
                    </a:srgbClr>
                  </a:outerShdw>
                </a:effectLst>
                <a:latin typeface="Sylfaen" panose="010A0502050306030303" pitchFamily="18" charset="0"/>
              </a:rPr>
              <a:t>მიდგომა</a:t>
            </a:r>
            <a:endParaRPr lang="en-US" sz="4000">
              <a:ln w="0"/>
              <a:solidFill>
                <a:schemeClr val="accent1"/>
              </a:solidFill>
              <a:effectLst>
                <a:outerShdw blurRad="38100" dist="25400" dir="5400000" algn="ctr" rotWithShape="0">
                  <a:srgbClr val="6E747A">
                    <a:alpha val="43000"/>
                  </a:srgbClr>
                </a:outerShdw>
              </a:effectLst>
              <a:latin typeface="Sylfaen" panose="010A0502050306030303" pitchFamily="18" charset="0"/>
            </a:endParaRPr>
          </a:p>
        </p:txBody>
      </p:sp>
      <p:sp>
        <p:nvSpPr>
          <p:cNvPr id="3" name="Content Placeholder 2"/>
          <p:cNvSpPr>
            <a:spLocks noGrp="1"/>
          </p:cNvSpPr>
          <p:nvPr>
            <p:ph idx="1"/>
          </p:nvPr>
        </p:nvSpPr>
        <p:spPr>
          <a:xfrm>
            <a:off x="685800" y="1308317"/>
            <a:ext cx="11033760" cy="4395060"/>
          </a:xfrm>
        </p:spPr>
        <p:txBody>
          <a:bodyPr>
            <a:normAutofit/>
          </a:bodyPr>
          <a:lstStyle/>
          <a:p>
            <a:pPr marL="0" indent="0">
              <a:buNone/>
            </a:pPr>
            <a:endParaRPr lang="ka-GE" smtClean="0">
              <a:latin typeface="Sylfaen" panose="010A0502050306030303" pitchFamily="18" charset="0"/>
            </a:endParaRPr>
          </a:p>
          <a:p>
            <a:pPr marL="0" indent="0">
              <a:buNone/>
            </a:pPr>
            <a:r>
              <a:rPr lang="en-US" smtClean="0">
                <a:latin typeface="Sylfaen" panose="010A0502050306030303" pitchFamily="18" charset="0"/>
              </a:rPr>
              <a:t>	</a:t>
            </a:r>
            <a:r>
              <a:rPr lang="ka-GE" smtClean="0">
                <a:latin typeface="Sylfaen" panose="010A0502050306030303" pitchFamily="18" charset="0"/>
              </a:rPr>
              <a:t>ფაზი-TOPSIS </a:t>
            </a:r>
            <a:r>
              <a:rPr lang="ka-GE" smtClean="0"/>
              <a:t>ექსპერტული </a:t>
            </a:r>
            <a:r>
              <a:rPr lang="ka-GE" smtClean="0">
                <a:latin typeface="Sylfaen" panose="010A0502050306030303" pitchFamily="18" charset="0"/>
              </a:rPr>
              <a:t>მეთოდი </a:t>
            </a:r>
            <a:r>
              <a:rPr lang="ka-GE">
                <a:latin typeface="Sylfaen" panose="010A0502050306030303" pitchFamily="18" charset="0"/>
              </a:rPr>
              <a:t>წარმოადგენს ერთ-ერთ ეფექტურ ინსტრუმენტს, რომელიც ხელს უწყობს გადაწყვეტილების მიმღებ პირებს და ექსპერტებს მათი მი</a:t>
            </a:r>
            <a:r>
              <a:rPr lang="en-US">
                <a:latin typeface="Sylfaen" panose="010A0502050306030303" pitchFamily="18" charset="0"/>
              </a:rPr>
              <a:t>ზნების და სუბიექტური მოსაზრებების </a:t>
            </a:r>
            <a:r>
              <a:rPr lang="en-US" smtClean="0">
                <a:latin typeface="Sylfaen" panose="010A0502050306030303" pitchFamily="18" charset="0"/>
              </a:rPr>
              <a:t>ფორმულირებაში,</a:t>
            </a:r>
            <a:r>
              <a:rPr lang="ka-GE" smtClean="0">
                <a:latin typeface="Sylfaen" panose="010A0502050306030303" pitchFamily="18" charset="0"/>
              </a:rPr>
              <a:t> </a:t>
            </a:r>
            <a:r>
              <a:rPr lang="en-US" smtClean="0">
                <a:latin typeface="Sylfaen" panose="010A0502050306030303" pitchFamily="18" charset="0"/>
              </a:rPr>
              <a:t>ალტერნატივების</a:t>
            </a:r>
            <a:r>
              <a:rPr lang="ka-GE" smtClean="0">
                <a:latin typeface="Sylfaen" panose="010A0502050306030303" pitchFamily="18" charset="0"/>
              </a:rPr>
              <a:t> და კრიტერიუმების</a:t>
            </a:r>
            <a:r>
              <a:rPr lang="en-US" smtClean="0">
                <a:latin typeface="Sylfaen" panose="010A0502050306030303" pitchFamily="18" charset="0"/>
              </a:rPr>
              <a:t> შეფასებაში </a:t>
            </a:r>
            <a:r>
              <a:rPr lang="en-US">
                <a:latin typeface="Sylfaen" panose="010A0502050306030303" pitchFamily="18" charset="0"/>
              </a:rPr>
              <a:t>გადაწყვეტილებათა მიღების პროცესში არამკაფიო მათემატიკის, ლინგვისტური ცვლადების, </a:t>
            </a:r>
            <a:r>
              <a:rPr lang="ka-GE" smtClean="0">
                <a:latin typeface="Sylfaen" panose="010A0502050306030303" pitchFamily="18" charset="0"/>
              </a:rPr>
              <a:t>ფაზი-</a:t>
            </a:r>
            <a:r>
              <a:rPr lang="en-US" smtClean="0">
                <a:latin typeface="Sylfaen" panose="010A0502050306030303" pitchFamily="18" charset="0"/>
              </a:rPr>
              <a:t>სიმრავლ</a:t>
            </a:r>
            <a:r>
              <a:rPr lang="ka-GE" smtClean="0">
                <a:latin typeface="Sylfaen" panose="010A0502050306030303" pitchFamily="18" charset="0"/>
              </a:rPr>
              <a:t>ეების გამოყენებას.</a:t>
            </a:r>
            <a:endParaRPr lang="en-US">
              <a:latin typeface="Sylfaen" panose="010A0502050306030303" pitchFamily="18" charset="0"/>
            </a:endParaRPr>
          </a:p>
          <a:p>
            <a:endParaRPr lang="en-US" sz="2800"/>
          </a:p>
        </p:txBody>
      </p:sp>
    </p:spTree>
    <p:extLst>
      <p:ext uri="{BB962C8B-B14F-4D97-AF65-F5344CB8AC3E}">
        <p14:creationId xmlns:p14="http://schemas.microsoft.com/office/powerpoint/2010/main" val="3209788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73293"/>
            <a:ext cx="11105803" cy="811037"/>
          </a:xfrm>
        </p:spPr>
        <p:txBody>
          <a:bodyPr>
            <a:noAutofit/>
          </a:bodyPr>
          <a:lstStyle/>
          <a:p>
            <a:r>
              <a:rPr lang="en-US" sz="2400">
                <a:latin typeface="Sylfaen" panose="010A0502050306030303" pitchFamily="18" charset="0"/>
              </a:rPr>
              <a:t>Fuzzy TOPSIS </a:t>
            </a:r>
            <a:r>
              <a:rPr lang="ka-GE" sz="2400" smtClean="0"/>
              <a:t>მიდგომის ძირითადი ეტაპები ფაზი-ინტუიციონისტური არგუმენტების შემთხვევაში</a:t>
            </a:r>
            <a:r>
              <a:rPr lang="ka-GE" sz="2800" smtClean="0"/>
              <a:t>:</a:t>
            </a:r>
            <a:endParaRPr lang="en-US" sz="28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2138" y="1184330"/>
                <a:ext cx="11321935" cy="5259185"/>
              </a:xfrm>
            </p:spPr>
            <p:txBody>
              <a:bodyPr>
                <a:normAutofit fontScale="92500" lnSpcReduction="10000"/>
              </a:bodyPr>
              <a:lstStyle/>
              <a:p>
                <a:pPr marL="514350" lvl="0" indent="-514350">
                  <a:buFont typeface="+mj-lt"/>
                  <a:buAutoNum type="arabicPeriod"/>
                </a:pPr>
                <a:r>
                  <a:rPr lang="ka-GE" sz="2000" smtClean="0"/>
                  <a:t>ამოცანისათვის განისაზღვროს ალტერნატივებისა და მათი შესაფასებელი კრიტერიუმების სია. თითოეულ კრიტერიუმისათვის უნდა იქნას განსაზღვრული ტიპი (სარგებელი (Benefit</a:t>
                </a:r>
                <a:r>
                  <a:rPr lang="ka-GE" sz="2000"/>
                  <a:t>) ან </a:t>
                </a:r>
                <a:r>
                  <a:rPr lang="ka-GE" sz="2000" smtClean="0"/>
                  <a:t>დანახარჯი(Cost)).</a:t>
                </a:r>
                <a:endParaRPr lang="en-US" sz="2000"/>
              </a:p>
              <a:p>
                <a:pPr marL="514350" lvl="0" indent="-514350">
                  <a:buFont typeface="+mj-lt"/>
                  <a:buAutoNum type="arabicPeriod"/>
                </a:pPr>
                <a:r>
                  <a:rPr lang="ka-GE" sz="2000" smtClean="0"/>
                  <a:t>განისაზღვროს </a:t>
                </a:r>
                <a:r>
                  <a:rPr lang="ka-GE" sz="2000"/>
                  <a:t>კრიტერიუმის წონებისა და ალტერნატივის რეიტინგის შესაბამისი ლინგვისტური </a:t>
                </a:r>
                <a:r>
                  <a:rPr lang="ka-GE" sz="2000" smtClean="0"/>
                  <a:t>ტერმები,</a:t>
                </a:r>
                <a:r>
                  <a:rPr lang="en-US" sz="2000"/>
                  <a:t> </a:t>
                </a:r>
                <a:r>
                  <a:rPr lang="ka-GE" sz="2000"/>
                  <a:t>რომლებსაც შეესაბამება ფაზი-ინტუიციონისტური რიცხვები</a:t>
                </a:r>
                <a:r>
                  <a:rPr lang="ka-GE" sz="2000" smtClean="0"/>
                  <a:t>.</a:t>
                </a:r>
              </a:p>
              <a:p>
                <a:pPr marL="514350" lvl="0" indent="-514350">
                  <a:buFont typeface="+mj-lt"/>
                  <a:buAutoNum type="arabicPeriod"/>
                </a:pPr>
                <a:r>
                  <a:rPr lang="ka-GE" sz="2000" smtClean="0"/>
                  <a:t>გამოითვალოს თითოეული ექსპერტის წონა.</a:t>
                </a:r>
                <a:r>
                  <a:rPr lang="en-US" sz="2000" smtClean="0"/>
                  <a:t> </a:t>
                </a:r>
                <a14:m>
                  <m:oMath xmlns:m="http://schemas.openxmlformats.org/officeDocument/2006/math">
                    <m:r>
                      <a:rPr lang="ka-GE" sz="2000" i="1">
                        <a:latin typeface="Cambria Math" panose="02040503050406030204" pitchFamily="18" charset="0"/>
                      </a:rPr>
                      <m:t>𝑘</m:t>
                    </m:r>
                  </m:oMath>
                </a14:m>
                <a:r>
                  <a:rPr lang="ka-GE" sz="2000"/>
                  <a:t>-ური ექსპერტის წონა შეიძლება მივიღოთ </a:t>
                </a:r>
                <a:r>
                  <a:rPr lang="ka-GE" sz="2000" smtClean="0"/>
                  <a:t>შემდეგნაირად</a:t>
                </a:r>
                <a:r>
                  <a:rPr lang="en-US" sz="2000" smtClean="0"/>
                  <a:t>:</a:t>
                </a:r>
                <a:r>
                  <a:rPr lang="ka-GE" sz="2000" smtClean="0"/>
                  <a:t> </a:t>
                </a:r>
                <a14:m>
                  <m:oMath xmlns:m="http://schemas.openxmlformats.org/officeDocument/2006/math">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r>
                      <a:rPr lang="ka-GE" sz="2000" i="1">
                        <a:latin typeface="Cambria Math" panose="02040503050406030204" pitchFamily="18" charset="0"/>
                      </a:rPr>
                      <m:t>=</m:t>
                    </m:r>
                    <m:f>
                      <m:fPr>
                        <m:ctrlPr>
                          <a:rPr lang="en-US" sz="2000" i="1">
                            <a:latin typeface="Cambria Math" panose="02040503050406030204" pitchFamily="18" charset="0"/>
                          </a:rPr>
                        </m:ctrlPr>
                      </m:fPr>
                      <m:num>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𝜋</m:t>
                            </m:r>
                          </m:e>
                          <m:sub>
                            <m:r>
                              <a:rPr lang="ka-GE" sz="2000" i="1">
                                <a:latin typeface="Cambria Math" panose="02040503050406030204" pitchFamily="18" charset="0"/>
                              </a:rPr>
                              <m:t>𝑘</m:t>
                            </m:r>
                          </m:sub>
                        </m:sSub>
                        <m:r>
                          <a:rPr lang="ka-GE"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num>
                          <m:den>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𝜐</m:t>
                                </m:r>
                              </m:e>
                              <m:sub>
                                <m:r>
                                  <a:rPr lang="ka-GE" sz="2000" i="1">
                                    <a:latin typeface="Cambria Math" panose="02040503050406030204" pitchFamily="18" charset="0"/>
                                  </a:rPr>
                                  <m:t>𝑘</m:t>
                                </m:r>
                              </m:sub>
                            </m:sSub>
                          </m:den>
                        </m:f>
                        <m:r>
                          <a:rPr lang="ka-GE" sz="2000" i="1">
                            <a:latin typeface="Cambria Math" panose="02040503050406030204" pitchFamily="18" charset="0"/>
                          </a:rPr>
                          <m:t>))</m:t>
                        </m:r>
                      </m:num>
                      <m:den>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𝜋</m:t>
                                </m:r>
                              </m:e>
                              <m:sub>
                                <m:r>
                                  <a:rPr lang="ka-GE" sz="2000" i="1">
                                    <a:latin typeface="Cambria Math" panose="02040503050406030204" pitchFamily="18" charset="0"/>
                                  </a:rPr>
                                  <m:t>𝑘</m:t>
                                </m:r>
                              </m:sub>
                            </m:sSub>
                            <m:r>
                              <a:rPr lang="ka-GE"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num>
                              <m:den>
                                <m:sSub>
                                  <m:sSubPr>
                                    <m:ctrlPr>
                                      <a:rPr lang="en-US" sz="2000" i="1">
                                        <a:latin typeface="Cambria Math" panose="02040503050406030204" pitchFamily="18" charset="0"/>
                                      </a:rPr>
                                    </m:ctrlPr>
                                  </m:sSubPr>
                                  <m:e>
                                    <m:r>
                                      <a:rPr lang="ka-GE" sz="2000" i="1">
                                        <a:latin typeface="Cambria Math" panose="02040503050406030204" pitchFamily="18" charset="0"/>
                                      </a:rPr>
                                      <m:t>𝜇</m:t>
                                    </m:r>
                                  </m:e>
                                  <m:sub>
                                    <m:r>
                                      <a:rPr lang="ka-GE" sz="2000" i="1">
                                        <a:latin typeface="Cambria Math" panose="02040503050406030204" pitchFamily="18" charset="0"/>
                                      </a:rPr>
                                      <m:t>𝑘</m:t>
                                    </m:r>
                                  </m:sub>
                                </m:sSub>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𝜐</m:t>
                                    </m:r>
                                  </m:e>
                                  <m:sub>
                                    <m:r>
                                      <a:rPr lang="ka-GE" sz="2000" i="1">
                                        <a:latin typeface="Cambria Math" panose="02040503050406030204" pitchFamily="18" charset="0"/>
                                      </a:rPr>
                                      <m:t>𝑘</m:t>
                                    </m:r>
                                  </m:sub>
                                </m:sSub>
                              </m:den>
                            </m:f>
                            <m:r>
                              <a:rPr lang="ka-GE" sz="2000" i="1">
                                <a:latin typeface="Cambria Math" panose="02040503050406030204" pitchFamily="18" charset="0"/>
                              </a:rPr>
                              <m:t>))</m:t>
                            </m:r>
                          </m:e>
                        </m:nary>
                      </m:den>
                    </m:f>
                  </m:oMath>
                </a14:m>
                <a:r>
                  <a:rPr lang="en-US" sz="2000"/>
                  <a:t>, </a:t>
                </a:r>
                <a:r>
                  <a:rPr lang="ka-GE" sz="2000"/>
                  <a:t>სადაც </a:t>
                </a:r>
                <a14:m>
                  <m:oMath xmlns:m="http://schemas.openxmlformats.org/officeDocument/2006/math">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r>
                          <a:rPr lang="ka-GE" sz="2000" i="1">
                            <a:latin typeface="Cambria Math" panose="02040503050406030204" pitchFamily="18" charset="0"/>
                          </a:rPr>
                          <m:t>=1.</m:t>
                        </m:r>
                      </m:e>
                    </m:nary>
                  </m:oMath>
                </a14:m>
                <a:endParaRPr lang="en-US" sz="2000" smtClean="0"/>
              </a:p>
              <a:p>
                <a:pPr marL="457200" lvl="0" indent="-457200">
                  <a:buFont typeface="+mj-lt"/>
                  <a:buAutoNum type="arabicPeriod"/>
                </a:pPr>
                <a:r>
                  <a:rPr lang="ka-GE" sz="2000" smtClean="0"/>
                  <a:t>ამოცანაზე </a:t>
                </a:r>
                <a:r>
                  <a:rPr lang="ka-GE" sz="2000"/>
                  <a:t>მომუშავე ექსპერტების მიერ </a:t>
                </a:r>
                <a:r>
                  <a:rPr lang="ka-GE" sz="2000" smtClean="0"/>
                  <a:t>მოხდეს ალტერნატივების შეფასება ლინგვისტური ტერმებით თითოეული </a:t>
                </a:r>
                <a:r>
                  <a:rPr lang="ka-GE" sz="2000"/>
                  <a:t>კრიტერიუმის მიხედვით</a:t>
                </a:r>
                <a:r>
                  <a:rPr lang="ka-GE" sz="2000" smtClean="0"/>
                  <a:t>.</a:t>
                </a:r>
              </a:p>
              <a:p>
                <a:pPr marL="457200" indent="-457200">
                  <a:buFont typeface="+mj-lt"/>
                  <a:buAutoNum type="arabicPeriod"/>
                </a:pPr>
                <a:r>
                  <a:rPr lang="ka-GE" sz="2000" smtClean="0"/>
                  <a:t>ექსპერტების </a:t>
                </a:r>
                <a:r>
                  <a:rPr lang="ka-GE" sz="2000"/>
                  <a:t>შეფასებების საფუძველზე </a:t>
                </a:r>
                <a:r>
                  <a:rPr lang="ka-GE" sz="2000" smtClean="0"/>
                  <a:t>აიგოს </a:t>
                </a:r>
                <a14:m>
                  <m:oMath xmlns:m="http://schemas.openxmlformats.org/officeDocument/2006/math">
                    <m:r>
                      <a:rPr lang="ka-GE" sz="2000" i="1">
                        <a:latin typeface="Cambria Math" panose="02040503050406030204" pitchFamily="18" charset="0"/>
                      </a:rPr>
                      <m:t>𝑅</m:t>
                    </m:r>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𝑟</m:t>
                            </m:r>
                          </m:e>
                          <m:sub>
                            <m:r>
                              <a:rPr lang="ka-GE" sz="2000" i="1">
                                <a:latin typeface="Cambria Math" panose="02040503050406030204" pitchFamily="18" charset="0"/>
                              </a:rPr>
                              <m:t>𝑖𝑗</m:t>
                            </m:r>
                          </m:sub>
                        </m:sSub>
                        <m:r>
                          <a:rPr lang="ka-GE" sz="2000" i="1">
                            <a:latin typeface="Cambria Math" panose="02040503050406030204" pitchFamily="18" charset="0"/>
                          </a:rPr>
                          <m:t>)</m:t>
                        </m:r>
                      </m:e>
                      <m:sub>
                        <m:r>
                          <a:rPr lang="ka-GE" sz="2000" i="1">
                            <a:latin typeface="Cambria Math" panose="02040503050406030204" pitchFamily="18" charset="0"/>
                          </a:rPr>
                          <m:t>𝑚𝑥𝑛</m:t>
                        </m:r>
                      </m:sub>
                    </m:sSub>
                  </m:oMath>
                </a14:m>
                <a:r>
                  <a:rPr lang="ka-GE" sz="2000" smtClean="0"/>
                  <a:t> </a:t>
                </a:r>
                <a:r>
                  <a:rPr lang="ka-GE" sz="2000"/>
                  <a:t>აგრეგირებული გადაწყვეტილების </a:t>
                </a:r>
                <a:r>
                  <a:rPr lang="ka-GE" sz="2000" smtClean="0"/>
                  <a:t>ფაზი-მატრიცა.</a:t>
                </a:r>
                <a:endParaRPr lang="ka-GE" sz="200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ka-GE" sz="2000" i="1">
                              <a:latin typeface="Cambria Math" panose="02040503050406030204" pitchFamily="18" charset="0"/>
                            </a:rPr>
                            <m:t>𝑟</m:t>
                          </m:r>
                        </m:e>
                        <m:sub>
                          <m:r>
                            <a:rPr lang="ka-GE" sz="2000" i="1">
                              <a:latin typeface="Cambria Math" panose="02040503050406030204" pitchFamily="18" charset="0"/>
                            </a:rPr>
                            <m:t>𝑖𝑗</m:t>
                          </m:r>
                        </m:sub>
                      </m:sSub>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𝐼𝐹𝑊𝐴</m:t>
                          </m:r>
                        </m:e>
                        <m:sub>
                          <m:r>
                            <a:rPr lang="ka-GE" sz="2000" i="1">
                              <a:latin typeface="Cambria Math" panose="02040503050406030204" pitchFamily="18" charset="0"/>
                            </a:rPr>
                            <m:t>𝜆</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1</m:t>
                                  </m:r>
                                </m:e>
                              </m:d>
                            </m:sup>
                          </m:sSubSup>
                          <m:r>
                            <a:rPr lang="ka-GE" sz="2000" i="1">
                              <a:latin typeface="Cambria Math" panose="02040503050406030204" pitchFamily="18" charset="0"/>
                            </a:rPr>
                            <m:t>,</m:t>
                          </m:r>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2</m:t>
                                  </m:r>
                                </m:e>
                              </m:d>
                            </m:sup>
                          </m:sSubSup>
                          <m:r>
                            <a:rPr lang="ka-GE" sz="2000" i="1">
                              <a:latin typeface="Cambria Math" panose="02040503050406030204" pitchFamily="18" charset="0"/>
                            </a:rPr>
                            <m:t>, …, </m:t>
                          </m:r>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𝑙</m:t>
                                  </m:r>
                                </m:e>
                              </m:d>
                            </m:sup>
                          </m:sSubSup>
                        </m:e>
                      </m:d>
                      <m:r>
                        <a:rPr lang="ka-GE" sz="2000" i="1">
                          <a:latin typeface="Cambria Math" panose="02040503050406030204" pitchFamily="18" charset="0"/>
                        </a:rPr>
                        <m:t>=</m:t>
                      </m:r>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1</m:t>
                          </m:r>
                        </m:sub>
                      </m:sSub>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1</m:t>
                              </m:r>
                            </m:e>
                          </m:d>
                        </m:sup>
                      </m:sSubSup>
                      <m:r>
                        <a:rPr lang="ka-GE" sz="2000">
                          <a:latin typeface="Cambria Math" panose="02040503050406030204" pitchFamily="18" charset="0"/>
                          <a:sym typeface="Symbol" panose="05050102010706020507" pitchFamily="18" charset="2"/>
                        </a:rPr>
                        <m:t></m:t>
                      </m:r>
                      <m:r>
                        <a:rPr lang="ka-GE" sz="2000">
                          <a:latin typeface="Cambria Math" panose="02040503050406030204" pitchFamily="18" charset="0"/>
                        </a:rPr>
                        <m:t> </m:t>
                      </m:r>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2</m:t>
                          </m:r>
                        </m:sub>
                      </m:sSub>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2</m:t>
                              </m:r>
                            </m:e>
                          </m:d>
                        </m:sup>
                      </m:sSubSup>
                      <m:r>
                        <a:rPr lang="ka-GE" sz="2000">
                          <a:latin typeface="Cambria Math" panose="02040503050406030204" pitchFamily="18" charset="0"/>
                          <a:sym typeface="Symbol" panose="05050102010706020507" pitchFamily="18" charset="2"/>
                        </a:rPr>
                        <m:t></m:t>
                      </m:r>
                      <m:r>
                        <a:rPr lang="ka-GE" sz="2000">
                          <a:latin typeface="Cambria Math" panose="02040503050406030204" pitchFamily="18" charset="0"/>
                        </a:rPr>
                        <m:t> </m:t>
                      </m:r>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3</m:t>
                          </m:r>
                        </m:sub>
                      </m:sSub>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3</m:t>
                              </m:r>
                            </m:e>
                          </m:d>
                        </m:sup>
                      </m:sSubSup>
                      <m:r>
                        <a:rPr lang="ka-GE" sz="2000">
                          <a:latin typeface="Cambria Math" panose="02040503050406030204" pitchFamily="18" charset="0"/>
                          <a:sym typeface="Symbol" panose="05050102010706020507" pitchFamily="18" charset="2"/>
                        </a:rPr>
                        <m:t></m:t>
                      </m:r>
                      <m:r>
                        <a:rPr lang="ka-GE" sz="2000" i="1">
                          <a:latin typeface="Cambria Math" panose="02040503050406030204" pitchFamily="18" charset="0"/>
                        </a:rPr>
                        <m:t>… </m:t>
                      </m:r>
                      <m:sSub>
                        <m:sSubPr>
                          <m:ctrlPr>
                            <a:rPr lang="en-US" sz="2000" i="1">
                              <a:latin typeface="Cambria Math" panose="02040503050406030204" pitchFamily="18" charset="0"/>
                            </a:rPr>
                          </m:ctrlPr>
                        </m:sSubPr>
                        <m:e>
                          <m:r>
                            <a:rPr lang="ka-GE" sz="2000" i="1">
                              <a:latin typeface="Cambria Math" panose="02040503050406030204" pitchFamily="18" charset="0"/>
                            </a:rPr>
                            <m:t> </m:t>
                          </m:r>
                          <m:r>
                            <a:rPr lang="ka-GE" sz="2000" i="1">
                              <a:latin typeface="Cambria Math" panose="02040503050406030204" pitchFamily="18" charset="0"/>
                            </a:rPr>
                            <m:t>𝜆</m:t>
                          </m:r>
                        </m:e>
                        <m:sub>
                          <m:r>
                            <a:rPr lang="ka-GE" sz="2000" i="1">
                              <a:latin typeface="Cambria Math" panose="02040503050406030204" pitchFamily="18" charset="0"/>
                            </a:rPr>
                            <m:t>𝑙</m:t>
                          </m:r>
                        </m:sub>
                      </m:sSub>
                      <m:r>
                        <a:rPr lang="ka-GE" sz="2000" i="1">
                          <a:latin typeface="Cambria Math" panose="02040503050406030204" pitchFamily="18" charset="0"/>
                        </a:rPr>
                        <m:t> </m:t>
                      </m:r>
                      <m:sSubSup>
                        <m:sSubSupPr>
                          <m:ctrlPr>
                            <a:rPr lang="en-US" sz="2000" i="1">
                              <a:latin typeface="Cambria Math" panose="02040503050406030204" pitchFamily="18" charset="0"/>
                            </a:rPr>
                          </m:ctrlPr>
                        </m:sSubSupPr>
                        <m:e>
                          <m:r>
                            <a:rPr lang="ka-GE" sz="2000" i="1">
                              <a:latin typeface="Cambria Math" panose="02040503050406030204" pitchFamily="18" charset="0"/>
                            </a:rPr>
                            <m:t>𝑟</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𝑙</m:t>
                              </m:r>
                            </m:e>
                          </m:d>
                        </m:sup>
                      </m:sSubSup>
                    </m:oMath>
                  </m:oMathPara>
                </a14:m>
                <a:endParaRPr lang="en-US" sz="2000"/>
              </a:p>
              <a:p>
                <a:pPr marL="0" indent="0">
                  <a:buNone/>
                </a:pPr>
                <a:r>
                  <a:rPr lang="ka-GE" sz="2000"/>
                  <a:t> </a:t>
                </a:r>
                <a:endParaRPr lang="en-US" sz="2000"/>
              </a:p>
              <a:p>
                <a:pPr marL="0" indent="0">
                  <a:buNone/>
                </a:pPr>
                <a14:m>
                  <m:oMathPara xmlns:m="http://schemas.openxmlformats.org/officeDocument/2006/math">
                    <m:oMathParaPr>
                      <m:jc m:val="centerGroup"/>
                    </m:oMathParaPr>
                    <m:oMath xmlns:m="http://schemas.openxmlformats.org/officeDocument/2006/math">
                      <m:r>
                        <a:rPr lang="ka-GE"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ka-GE" sz="2000" i="1">
                              <a:latin typeface="Cambria Math" panose="02040503050406030204" pitchFamily="18" charset="0"/>
                            </a:rPr>
                            <m:t>1−</m:t>
                          </m:r>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ka-GE" sz="2000" i="1">
                                          <a:latin typeface="Cambria Math" panose="02040503050406030204" pitchFamily="18" charset="0"/>
                                        </a:rPr>
                                        <m:t>1−</m:t>
                                      </m:r>
                                      <m:sSubSup>
                                        <m:sSubSupPr>
                                          <m:ctrlPr>
                                            <a:rPr lang="en-US" sz="2000" i="1">
                                              <a:latin typeface="Cambria Math" panose="02040503050406030204" pitchFamily="18" charset="0"/>
                                            </a:rPr>
                                          </m:ctrlPr>
                                        </m:sSubSupPr>
                                        <m:e>
                                          <m:r>
                                            <a:rPr lang="ka-GE" sz="2000" i="1">
                                              <a:latin typeface="Cambria Math" panose="02040503050406030204" pitchFamily="18" charset="0"/>
                                            </a:rPr>
                                            <m:t>𝜇</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𝑘</m:t>
                                              </m:r>
                                            </m:e>
                                          </m:d>
                                        </m:sup>
                                      </m:sSubSup>
                                    </m:e>
                                  </m:d>
                                </m:e>
                                <m:sup>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sup>
                              </m:sSup>
                            </m:e>
                          </m:nary>
                          <m:r>
                            <a:rPr lang="ka-GE" sz="2000" i="1">
                              <a:latin typeface="Cambria Math" panose="02040503050406030204" pitchFamily="18" charset="0"/>
                            </a:rPr>
                            <m:t>, </m:t>
                          </m:r>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ka-GE" sz="2000" i="1">
                                              <a:latin typeface="Cambria Math" panose="02040503050406030204" pitchFamily="18" charset="0"/>
                                            </a:rPr>
                                            <m:t>𝜐</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𝑘</m:t>
                                              </m:r>
                                            </m:e>
                                          </m:d>
                                        </m:sup>
                                      </m:sSubSup>
                                    </m:e>
                                  </m:d>
                                </m:e>
                                <m:sup>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sup>
                              </m:sSup>
                            </m:e>
                          </m:nary>
                          <m:r>
                            <a:rPr lang="ka-GE"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ka-GE" sz="2000" i="1">
                                          <a:latin typeface="Cambria Math" panose="02040503050406030204" pitchFamily="18" charset="0"/>
                                        </a:rPr>
                                        <m:t>1−</m:t>
                                      </m:r>
                                      <m:sSubSup>
                                        <m:sSubSupPr>
                                          <m:ctrlPr>
                                            <a:rPr lang="en-US" sz="2000" i="1">
                                              <a:latin typeface="Cambria Math" panose="02040503050406030204" pitchFamily="18" charset="0"/>
                                            </a:rPr>
                                          </m:ctrlPr>
                                        </m:sSubSupPr>
                                        <m:e>
                                          <m:r>
                                            <a:rPr lang="ka-GE" sz="2000" i="1">
                                              <a:latin typeface="Cambria Math" panose="02040503050406030204" pitchFamily="18" charset="0"/>
                                            </a:rPr>
                                            <m:t>𝜇</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𝑘</m:t>
                                              </m:r>
                                            </m:e>
                                          </m:d>
                                        </m:sup>
                                      </m:sSubSup>
                                    </m:e>
                                  </m:d>
                                </m:e>
                                <m:sup>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sup>
                              </m:sSup>
                            </m:e>
                          </m:nary>
                          <m:r>
                            <a:rPr lang="ka-GE" sz="2000" i="1">
                              <a:latin typeface="Cambria Math" panose="02040503050406030204" pitchFamily="18" charset="0"/>
                            </a:rPr>
                            <m:t>− </m:t>
                          </m:r>
                          <m:nary>
                            <m:naryPr>
                              <m:chr m:val="∏"/>
                              <m:limLoc m:val="undOvr"/>
                              <m:ctrlPr>
                                <a:rPr lang="en-US" sz="2000" i="1">
                                  <a:latin typeface="Cambria Math" panose="02040503050406030204" pitchFamily="18" charset="0"/>
                                </a:rPr>
                              </m:ctrlPr>
                            </m:naryPr>
                            <m:sub>
                              <m:r>
                                <a:rPr lang="ka-GE" sz="2000" i="1">
                                  <a:latin typeface="Cambria Math" panose="02040503050406030204" pitchFamily="18" charset="0"/>
                                </a:rPr>
                                <m:t>𝑘</m:t>
                              </m:r>
                              <m:r>
                                <a:rPr lang="ka-GE" sz="2000" i="1">
                                  <a:latin typeface="Cambria Math" panose="02040503050406030204" pitchFamily="18" charset="0"/>
                                </a:rPr>
                                <m:t>=1</m:t>
                              </m:r>
                            </m:sub>
                            <m:sup>
                              <m:r>
                                <a:rPr lang="ka-GE" sz="2000" i="1">
                                  <a:latin typeface="Cambria Math" panose="02040503050406030204" pitchFamily="18" charset="0"/>
                                </a:rPr>
                                <m:t>𝑙</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ka-GE" sz="2000" i="1">
                                              <a:latin typeface="Cambria Math" panose="02040503050406030204" pitchFamily="18" charset="0"/>
                                            </a:rPr>
                                            <m:t>𝜐</m:t>
                                          </m:r>
                                        </m:e>
                                        <m:sub>
                                          <m:r>
                                            <a:rPr lang="ka-GE" sz="2000" i="1">
                                              <a:latin typeface="Cambria Math" panose="02040503050406030204" pitchFamily="18" charset="0"/>
                                            </a:rPr>
                                            <m:t>𝑖𝑗</m:t>
                                          </m:r>
                                        </m:sub>
                                        <m:sup>
                                          <m:d>
                                            <m:dPr>
                                              <m:ctrlPr>
                                                <a:rPr lang="en-US" sz="2000" i="1">
                                                  <a:latin typeface="Cambria Math" panose="02040503050406030204" pitchFamily="18" charset="0"/>
                                                </a:rPr>
                                              </m:ctrlPr>
                                            </m:dPr>
                                            <m:e>
                                              <m:r>
                                                <a:rPr lang="ka-GE" sz="2000" i="1">
                                                  <a:latin typeface="Cambria Math" panose="02040503050406030204" pitchFamily="18" charset="0"/>
                                                </a:rPr>
                                                <m:t>𝑘</m:t>
                                              </m:r>
                                            </m:e>
                                          </m:d>
                                        </m:sup>
                                      </m:sSubSup>
                                    </m:e>
                                  </m:d>
                                </m:e>
                                <m:sup>
                                  <m:sSub>
                                    <m:sSubPr>
                                      <m:ctrlPr>
                                        <a:rPr lang="en-US" sz="2000" i="1">
                                          <a:latin typeface="Cambria Math" panose="02040503050406030204" pitchFamily="18" charset="0"/>
                                        </a:rPr>
                                      </m:ctrlPr>
                                    </m:sSubPr>
                                    <m:e>
                                      <m:r>
                                        <a:rPr lang="ka-GE" sz="2000" i="1">
                                          <a:latin typeface="Cambria Math" panose="02040503050406030204" pitchFamily="18" charset="0"/>
                                        </a:rPr>
                                        <m:t>𝜆</m:t>
                                      </m:r>
                                    </m:e>
                                    <m:sub>
                                      <m:r>
                                        <a:rPr lang="ka-GE" sz="2000" i="1">
                                          <a:latin typeface="Cambria Math" panose="02040503050406030204" pitchFamily="18" charset="0"/>
                                        </a:rPr>
                                        <m:t>𝑘</m:t>
                                      </m:r>
                                    </m:sub>
                                  </m:sSub>
                                </m:sup>
                              </m:sSup>
                            </m:e>
                          </m:nary>
                          <m:r>
                            <a:rPr lang="ka-GE" sz="2000" i="1">
                              <a:latin typeface="Cambria Math" panose="02040503050406030204" pitchFamily="18" charset="0"/>
                            </a:rPr>
                            <m:t> </m:t>
                          </m:r>
                        </m:e>
                      </m:d>
                    </m:oMath>
                  </m:oMathPara>
                </a14:m>
                <a:endParaRPr lang="en-US" sz="2000"/>
              </a:p>
              <a:p>
                <a:pPr marL="457200" indent="-457200">
                  <a:buFont typeface="+mj-lt"/>
                  <a:buAutoNum type="arabicPeriod"/>
                </a:pPr>
                <a:endParaRPr lang="en-US" sz="2000"/>
              </a:p>
              <a:p>
                <a:pPr marL="457200" lvl="0" indent="-457200">
                  <a:buFont typeface="+mj-lt"/>
                  <a:buAutoNum type="arabicPeriod"/>
                </a:pPr>
                <a:endParaRPr lang="ka-GE" sz="2000" smtClean="0"/>
              </a:p>
              <a:p>
                <a:pPr marL="0" lvl="0" indent="0">
                  <a:buNone/>
                </a:pPr>
                <a:endParaRPr lang="ka-GE" sz="2000" smtClean="0"/>
              </a:p>
              <a:p>
                <a:pPr marL="457200" lvl="0" indent="-457200">
                  <a:buFont typeface="+mj-lt"/>
                  <a:buAutoNum type="arabicPeriod"/>
                </a:pPr>
                <a:endParaRPr lang="en-US" sz="2000"/>
              </a:p>
              <a:p>
                <a:pPr marL="0" indent="0">
                  <a:buNone/>
                </a:pPr>
                <a:endParaRPr lang="en-US" sz="28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2138" y="1184330"/>
                <a:ext cx="11321935" cy="5259185"/>
              </a:xfrm>
              <a:blipFill rotWithShape="0">
                <a:blip r:embed="rId3"/>
                <a:stretch>
                  <a:fillRect l="-592" t="-1970"/>
                </a:stretch>
              </a:blipFill>
            </p:spPr>
            <p:txBody>
              <a:bodyPr/>
              <a:lstStyle/>
              <a:p>
                <a:r>
                  <a:rPr lang="en-US">
                    <a:noFill/>
                  </a:rPr>
                  <a:t> </a:t>
                </a:r>
              </a:p>
            </p:txBody>
          </p:sp>
        </mc:Fallback>
      </mc:AlternateContent>
    </p:spTree>
    <p:extLst>
      <p:ext uri="{BB962C8B-B14F-4D97-AF65-F5344CB8AC3E}">
        <p14:creationId xmlns:p14="http://schemas.microsoft.com/office/powerpoint/2010/main" val="1101887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1446</TotalTime>
  <Words>504</Words>
  <Application>Microsoft Office PowerPoint</Application>
  <PresentationFormat>Widescreen</PresentationFormat>
  <Paragraphs>177</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Sylfaen</vt:lpstr>
      <vt:lpstr>Symbol</vt:lpstr>
      <vt:lpstr>Times New Roman</vt:lpstr>
      <vt:lpstr>Wingdings</vt:lpstr>
      <vt:lpstr>Office Theme</vt:lpstr>
      <vt:lpstr>ფაზი-TOPSIS მიდგომა და პროგრამული უზრუნველყოფის განვითარება მრავალკრიტერიალური ფაზი-ინტუიციონისტური გადაწყვეტილების მიღების მოდელისთვის</vt:lpstr>
      <vt:lpstr>PowerPoint Presentation</vt:lpstr>
      <vt:lpstr>ფაზი-ინტუიციონისტური სიმრავლე</vt:lpstr>
      <vt:lpstr>ფაზი-ინტუიციონისტური სიმრავლის ფორმალური განსაზღვრება </vt:lpstr>
      <vt:lpstr>ფაზი-ინტუიციონისტური სიმრავლზე განსაზღვრული არითმეტიკული ოპერაციები: </vt:lpstr>
      <vt:lpstr>მრავალკრიტერიალური გადაწყვეტილების მიღება (MCDM - Multiple Criteria Decision Making)</vt:lpstr>
      <vt:lpstr>TOPSIS მეთოდოლოგიის არსი</vt:lpstr>
      <vt:lpstr>ფაზი-TOPSIS მიდგომა</vt:lpstr>
      <vt:lpstr>Fuzzy TOPSIS მიდგომის ძირითადი ეტაპები ფაზი-ინტუიციონისტური არგუმენტების შემთხვევაში:</vt:lpstr>
      <vt:lpstr>PowerPoint Presentation</vt:lpstr>
      <vt:lpstr>PowerPoint Presentation</vt:lpstr>
      <vt:lpstr>PowerPoint Presentation</vt:lpstr>
      <vt:lpstr>Fuzzy TOPSIS მოდელებზე დაფუზნებული  FTB-DSS მრავალკრიტერიალური გადაწყვეტილების მიღების მხარდამჭერი ინტელექტუალური სისტემა </vt:lpstr>
      <vt:lpstr>PowerPoint Presentation</vt:lpstr>
      <vt:lpstr>სისტემის მომხმარებელთა ტიპები </vt:lpstr>
      <vt:lpstr>FTB-DSS სისტემის ინტერფეისი</vt:lpstr>
      <vt:lpstr>PowerPoint Presentation</vt:lpstr>
      <vt:lpstr>PowerPoint Presentation</vt:lpstr>
      <vt:lpstr>FTB-DSS სისტემის ძირითადი ფუნქციონალურობა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კრიტერიუმების უპირატესობათა მატრიცა</vt:lpstr>
      <vt:lpstr>PowerPoint Presentation</vt:lpstr>
      <vt:lpstr>PowerPoint Presentation</vt:lpstr>
      <vt:lpstr>PowerPoint Presentation</vt:lpstr>
      <vt:lpstr>სისტემის ტექნიკური მხარე</vt:lpstr>
      <vt:lpstr>დასკვნა</vt:lpstr>
      <vt:lpstr>მადლობა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TOPSIS -ზე დაფუძნებული  მრავალკრიტერიალური გადაწყვეტილების მიღების მხარდამჭერი სისტემა</dc:title>
  <dc:creator>IRINA</dc:creator>
  <cp:lastModifiedBy>User</cp:lastModifiedBy>
  <cp:revision>389</cp:revision>
  <dcterms:created xsi:type="dcterms:W3CDTF">2017-01-27T09:32:26Z</dcterms:created>
  <dcterms:modified xsi:type="dcterms:W3CDTF">2017-07-12T04:16:12Z</dcterms:modified>
</cp:coreProperties>
</file>