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30"/>
  </p:notesMasterIdLst>
  <p:sldIdLst>
    <p:sldId id="256" r:id="rId2"/>
    <p:sldId id="259" r:id="rId3"/>
    <p:sldId id="257" r:id="rId4"/>
    <p:sldId id="260" r:id="rId5"/>
    <p:sldId id="261" r:id="rId6"/>
    <p:sldId id="279" r:id="rId7"/>
    <p:sldId id="262" r:id="rId8"/>
    <p:sldId id="263" r:id="rId9"/>
    <p:sldId id="264" r:id="rId10"/>
    <p:sldId id="266" r:id="rId11"/>
    <p:sldId id="265" r:id="rId12"/>
    <p:sldId id="267" r:id="rId13"/>
    <p:sldId id="276" r:id="rId14"/>
    <p:sldId id="268" r:id="rId15"/>
    <p:sldId id="271" r:id="rId16"/>
    <p:sldId id="269" r:id="rId17"/>
    <p:sldId id="270" r:id="rId18"/>
    <p:sldId id="288" r:id="rId19"/>
    <p:sldId id="290" r:id="rId20"/>
    <p:sldId id="296" r:id="rId21"/>
    <p:sldId id="291" r:id="rId22"/>
    <p:sldId id="293" r:id="rId23"/>
    <p:sldId id="294" r:id="rId24"/>
    <p:sldId id="292" r:id="rId25"/>
    <p:sldId id="295" r:id="rId26"/>
    <p:sldId id="277" r:id="rId27"/>
    <p:sldId id="278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 snapToGrid="0">
      <p:cViewPr varScale="1">
        <p:scale>
          <a:sx n="110" d="100"/>
          <a:sy n="110" d="100"/>
        </p:scale>
        <p:origin x="55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141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A8180-AEE7-41BA-88E7-2D1443AE12FE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34415-0228-464D-97F1-974CBD984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2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34415-0228-464D-97F1-974CBD984F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32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24EEA24-70B0-4D6F-848A-8EE8479EC1FC}" type="slidenum">
              <a:rPr lang="es-ES" altLang="en-US"/>
              <a:pPr/>
              <a:t>18</a:t>
            </a:fld>
            <a:endParaRPr lang="es-E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407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34F7C4C-DDC7-4309-B7D6-7EBF454DAB4E}" type="slidenum">
              <a:rPr lang="es-ES" altLang="en-US"/>
              <a:pPr/>
              <a:t>19</a:t>
            </a:fld>
            <a:endParaRPr lang="es-E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01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C59C460-88CC-4052-A937-1D5299A72200}" type="slidenum">
              <a:rPr lang="es-ES" altLang="en-US"/>
              <a:pPr/>
              <a:t>20</a:t>
            </a:fld>
            <a:endParaRPr lang="es-E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762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D91E1-5940-4426-AB31-BACE66310AEF}" type="datetime1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309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C4C9D-20B8-43EB-92B9-5B75FCCCBFE3}" type="datetime1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50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B3C6-E4F1-48FB-B157-580D7166AACD}" type="datetime1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58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14B4-D8A9-4792-AB95-46B28C2C9C0D}" type="datetime1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271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F791-F94C-40E8-AAA7-80BC702078F3}" type="datetime1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28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A585-F1D4-4A34-900F-11F8A653C016}" type="datetime1">
              <a:rPr lang="en-US" smtClean="0"/>
              <a:t>7/11/2017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22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342B-9E14-4533-85ED-E80DECB229ED}" type="datetime1">
              <a:rPr lang="en-US" smtClean="0"/>
              <a:t>7/11/2017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1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B1749-E312-4864-98EF-176875ADA37B}" type="datetime1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47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055B-FD01-41FE-B92A-380958B18A0A}" type="datetime1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4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4005-D7DA-4157-BFC9-0E70581C7EC5}" type="datetime1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1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102E-978F-4BF4-B6C4-C09E0522AEAC}" type="datetime1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3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5EE1-3645-4C3D-98C6-2E7E6921EC0A}" type="datetime1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98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9989-15D6-47C5-A6FA-1A31908E3FA3}" type="datetime1">
              <a:rPr lang="en-US" smtClean="0"/>
              <a:t>7/11/2017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4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2317-6EA1-4E76-83C0-30374B7D0A18}" type="datetime1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6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C9F3-4834-4DBC-8F2C-D4C0A53486C7}" type="datetime1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299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98F9-0B0F-46EB-82AC-CDE0FD1545B2}" type="datetime1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9507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5530-EEA1-4114-BA99-EE777B841CD0}" type="datetime1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7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DFAFFBC-0BE1-4644-B2CD-2FEB6E5A661C}" type="datetime1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46D4D-9604-43AA-92B0-976FCDE06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363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rofile/Zhaofeng_Li3/publication/268983067/figure/fig2/AS:392218931154951@1470523688478/Fig-2-Scheme-of-the-gcyclization-reaction-of-CGTase-The-enzyme-first-cleaves-the-a.png" TargetMode="External"/><Relationship Id="rId2" Type="http://schemas.openxmlformats.org/officeDocument/2006/relationships/hyperlink" Target="https://www.ncbi.nlm.nih.gov/pubmed/1222671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2.chemistry.msu.edu/faculty/reusch/virttxtjml/spectrpy/nmr/nmr1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2747" y="2500947"/>
            <a:ext cx="9144000" cy="1183777"/>
          </a:xfrm>
        </p:spPr>
        <p:txBody>
          <a:bodyPr>
            <a:normAutofit/>
          </a:bodyPr>
          <a:lstStyle/>
          <a:p>
            <a:pPr algn="ctr"/>
            <a:r>
              <a:rPr lang="en-US" sz="1600" b="1" dirty="0" err="1">
                <a:latin typeface="Sylfaren"/>
              </a:rPr>
              <a:t>ტერბუტალინის</a:t>
            </a:r>
            <a:r>
              <a:rPr lang="en-US" sz="1600" b="1" dirty="0">
                <a:latin typeface="Sylfaren"/>
              </a:rPr>
              <a:t> </a:t>
            </a:r>
            <a:r>
              <a:rPr lang="en-US" sz="1600" b="1" dirty="0" err="1">
                <a:latin typeface="Sylfaren"/>
              </a:rPr>
              <a:t>ენანტიომერების</a:t>
            </a:r>
            <a:r>
              <a:rPr lang="en-US" sz="1600" b="1" dirty="0">
                <a:latin typeface="Sylfaren"/>
              </a:rPr>
              <a:t> </a:t>
            </a:r>
            <a:r>
              <a:rPr lang="en-US" sz="1600" b="1" dirty="0" err="1">
                <a:latin typeface="Sylfaren"/>
              </a:rPr>
              <a:t>დაყოფა</a:t>
            </a:r>
            <a:r>
              <a:rPr lang="en-US" sz="1600" b="1" dirty="0">
                <a:latin typeface="Sylfaren"/>
              </a:rPr>
              <a:t> </a:t>
            </a:r>
            <a:r>
              <a:rPr lang="en-US" sz="1600" b="1" dirty="0" err="1">
                <a:latin typeface="Sylfaren"/>
              </a:rPr>
              <a:t>კაპილარული</a:t>
            </a:r>
            <a:r>
              <a:rPr lang="en-US" sz="1600" b="1" dirty="0">
                <a:latin typeface="Sylfaren"/>
              </a:rPr>
              <a:t> </a:t>
            </a:r>
            <a:r>
              <a:rPr lang="en-US" sz="1600" b="1" dirty="0" err="1">
                <a:latin typeface="Sylfaren"/>
              </a:rPr>
              <a:t>ელექტროფორეზის</a:t>
            </a:r>
            <a:r>
              <a:rPr lang="en-US" sz="1600" b="1" dirty="0">
                <a:latin typeface="Sylfaren"/>
              </a:rPr>
              <a:t> </a:t>
            </a:r>
            <a:r>
              <a:rPr lang="en-US" sz="1600" b="1" dirty="0" err="1">
                <a:latin typeface="Sylfaren"/>
              </a:rPr>
              <a:t>მეთოდით</a:t>
            </a:r>
            <a:r>
              <a:rPr lang="en-US" sz="1600" b="1" dirty="0">
                <a:latin typeface="Sylfaren"/>
              </a:rPr>
              <a:t> </a:t>
            </a:r>
            <a:r>
              <a:rPr lang="en-US" sz="1600" b="1" dirty="0" err="1">
                <a:latin typeface="Sylfaren"/>
              </a:rPr>
              <a:t>და</a:t>
            </a:r>
            <a:r>
              <a:rPr lang="en-US" sz="1600" b="1" dirty="0">
                <a:latin typeface="Sylfaren"/>
              </a:rPr>
              <a:t> </a:t>
            </a:r>
            <a:r>
              <a:rPr lang="en-US" sz="1600" b="1" dirty="0" err="1">
                <a:latin typeface="Sylfaren"/>
              </a:rPr>
              <a:t>სელექტორ-სელექტანდის</a:t>
            </a:r>
            <a:r>
              <a:rPr lang="en-US" sz="1600" b="1" dirty="0">
                <a:latin typeface="Sylfaren"/>
              </a:rPr>
              <a:t> </a:t>
            </a:r>
            <a:r>
              <a:rPr lang="en-US" sz="1600" b="1" dirty="0" err="1">
                <a:latin typeface="Sylfaren"/>
              </a:rPr>
              <a:t>სტრუქტურის</a:t>
            </a:r>
            <a:r>
              <a:rPr lang="en-US" sz="1600" b="1" dirty="0">
                <a:latin typeface="Sylfaren"/>
              </a:rPr>
              <a:t> </a:t>
            </a:r>
            <a:r>
              <a:rPr lang="en-US" sz="1600" b="1" dirty="0" err="1">
                <a:latin typeface="Sylfaren"/>
              </a:rPr>
              <a:t>გამოკვლევა</a:t>
            </a:r>
            <a:r>
              <a:rPr lang="en-US" sz="1600" b="1" dirty="0">
                <a:latin typeface="Sylfaren"/>
              </a:rPr>
              <a:t> </a:t>
            </a:r>
            <a:r>
              <a:rPr lang="en-US" sz="1600" b="1" dirty="0" err="1">
                <a:latin typeface="Sylfaren"/>
              </a:rPr>
              <a:t>ბირთვულ-მაგნიტური</a:t>
            </a:r>
            <a:r>
              <a:rPr lang="en-US" sz="1600" b="1" dirty="0">
                <a:latin typeface="Sylfaren"/>
              </a:rPr>
              <a:t> </a:t>
            </a:r>
            <a:r>
              <a:rPr lang="en-US" sz="1600" b="1" dirty="0" err="1">
                <a:latin typeface="Sylfaren"/>
              </a:rPr>
              <a:t>რეზონანსის</a:t>
            </a:r>
            <a:r>
              <a:rPr lang="en-US" sz="1600" b="1" dirty="0">
                <a:latin typeface="Sylfaren"/>
              </a:rPr>
              <a:t> </a:t>
            </a:r>
            <a:r>
              <a:rPr lang="en-US" sz="1600" b="1" dirty="0" err="1">
                <a:latin typeface="Sylfaren"/>
              </a:rPr>
              <a:t>მეთოდით</a:t>
            </a:r>
            <a:endParaRPr lang="en-US" sz="1600" b="1" dirty="0">
              <a:latin typeface="Sylfare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343" y="2"/>
            <a:ext cx="1567955" cy="12748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3398" y="4343556"/>
            <a:ext cx="833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400" dirty="0"/>
              <a:t>საბაკალავრო ნაშრომი შესრულებულია ქიმიის საბაკალავრო აკადემიური ხარისხის მოსაპოვებლად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8550105" y="5736962"/>
            <a:ext cx="2823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400" dirty="0"/>
              <a:t>ხელმძღვანელი: </a:t>
            </a:r>
            <a:r>
              <a:rPr lang="ka-GE" sz="1400" dirty="0" smtClean="0"/>
              <a:t>ბეჟან.ჭანკეტაძე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931921" y="1943938"/>
            <a:ext cx="1960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600" dirty="0"/>
              <a:t>გიორგი ფარულავა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482807" y="1284715"/>
            <a:ext cx="4859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400" dirty="0"/>
              <a:t>ზუსტ და საბუნებისმეყველო მეცნიერებათა ფაკულტეტი</a:t>
            </a:r>
          </a:p>
          <a:p>
            <a:r>
              <a:rPr lang="ka-GE" sz="1400" dirty="0"/>
              <a:t>                        სპეციალობა; ფიზიკური ქიმია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05422" y="6163759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400" dirty="0"/>
              <a:t>თბილისი</a:t>
            </a:r>
          </a:p>
          <a:p>
            <a:r>
              <a:rPr lang="ka-GE" sz="1400" dirty="0"/>
              <a:t>      2017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62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204882"/>
            <a:ext cx="9404723" cy="1400530"/>
          </a:xfrm>
        </p:spPr>
        <p:txBody>
          <a:bodyPr>
            <a:normAutofit/>
          </a:bodyPr>
          <a:lstStyle/>
          <a:p>
            <a:r>
              <a:rPr lang="ka-GE" dirty="0"/>
              <a:t>           ქირალური სელექტორები                  </a:t>
            </a:r>
            <a:br>
              <a:rPr lang="ka-GE" dirty="0"/>
            </a:br>
            <a:r>
              <a:rPr lang="ka-GE" dirty="0"/>
              <a:t>                ციკლოდექსტრინები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/>
              <a:t>ციკლოდექსტრინები წარმოადგენენ ციკლურ ოლიგოსაქარიდებს, რომელთაც გააჩნიათ </a:t>
            </a:r>
            <a:r>
              <a:rPr lang="en-US" dirty="0"/>
              <a:t>a(1,4) </a:t>
            </a:r>
            <a:r>
              <a:rPr lang="ka-GE" dirty="0"/>
              <a:t>გლუკოზიდური ბმა.</a:t>
            </a:r>
            <a:endParaRPr lang="en-US" dirty="0"/>
          </a:p>
          <a:p>
            <a:endParaRPr lang="ka-GE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074" y="2947931"/>
            <a:ext cx="6897855" cy="363538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133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984" y="0"/>
            <a:ext cx="9404723" cy="1400530"/>
          </a:xfrm>
        </p:spPr>
        <p:txBody>
          <a:bodyPr/>
          <a:lstStyle/>
          <a:p>
            <a:r>
              <a:rPr lang="ka-GE" dirty="0"/>
              <a:t>            გამოცნობის მექანიზმი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ka-GE" dirty="0"/>
              <a:t>გამოცნობა ძირითადად ხდება სხვადასხვა ქირალური სელექტორების შერჩევით.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ka-GE" dirty="0"/>
              <a:t>ჩართული </a:t>
            </a:r>
            <a:r>
              <a:rPr lang="ka-GE" dirty="0" smtClean="0"/>
              <a:t>კომპლესი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a-GE" dirty="0"/>
              <a:t> </a:t>
            </a:r>
            <a:r>
              <a:rPr lang="ka-GE" dirty="0" smtClean="0"/>
              <a:t>    </a:t>
            </a:r>
            <a:r>
              <a:rPr lang="ka-GE" dirty="0"/>
              <a:t>ჰიდროფობური ურთიერთქმედება</a:t>
            </a:r>
          </a:p>
          <a:p>
            <a:endParaRPr lang="ka-GE" dirty="0"/>
          </a:p>
          <a:p>
            <a:pPr>
              <a:buFont typeface="Wingdings" panose="05000000000000000000" pitchFamily="2" charset="2"/>
              <a:buChar char="v"/>
            </a:pPr>
            <a:r>
              <a:rPr lang="ka-GE" dirty="0"/>
              <a:t>გარეგანი </a:t>
            </a:r>
            <a:r>
              <a:rPr lang="ka-GE" dirty="0" smtClean="0"/>
              <a:t>ურთიერთქმედება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    </a:t>
            </a:r>
            <a:r>
              <a:rPr lang="ka-GE" dirty="0" smtClean="0"/>
              <a:t>დიპოლური </a:t>
            </a:r>
            <a:r>
              <a:rPr lang="ka-GE" dirty="0"/>
              <a:t>ურთიერქმედება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a-GE" dirty="0" smtClean="0"/>
              <a:t>      წყალბადური </a:t>
            </a:r>
            <a:r>
              <a:rPr lang="ka-GE" dirty="0"/>
              <a:t>ბმის წარმოქმნა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a-GE" dirty="0" smtClean="0"/>
              <a:t>      </a:t>
            </a:r>
            <a:r>
              <a:rPr lang="en-US" dirty="0" smtClean="0"/>
              <a:t>Pi-pi </a:t>
            </a:r>
            <a:r>
              <a:rPr lang="ka-GE" dirty="0"/>
              <a:t>ურთიერთქმედება</a:t>
            </a:r>
          </a:p>
          <a:p>
            <a:pPr marL="0" indent="0">
              <a:buNone/>
            </a:pPr>
            <a:endParaRPr lang="ka-GE" dirty="0"/>
          </a:p>
          <a:p>
            <a:pPr marL="0" indent="0">
              <a:buNone/>
            </a:pPr>
            <a:endParaRPr lang="ka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1892" y="116288"/>
            <a:ext cx="9404723" cy="1400530"/>
          </a:xfrm>
        </p:spPr>
        <p:txBody>
          <a:bodyPr/>
          <a:lstStyle/>
          <a:p>
            <a:r>
              <a:rPr lang="ka-GE" dirty="0"/>
              <a:t>ანალიზის პირობები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dirty="0"/>
              <a:t>ნივთიერება: ტურბუტალინი</a:t>
            </a:r>
          </a:p>
          <a:p>
            <a:r>
              <a:rPr lang="ka-GE" dirty="0"/>
              <a:t>სელექტორი:ციკლოდექსტრინები</a:t>
            </a:r>
          </a:p>
          <a:p>
            <a:r>
              <a:rPr lang="ka-GE" dirty="0"/>
              <a:t>დენი:</a:t>
            </a:r>
            <a:r>
              <a:rPr lang="en-US" dirty="0"/>
              <a:t> 22</a:t>
            </a:r>
            <a:r>
              <a:rPr lang="ka-GE" dirty="0"/>
              <a:t>კილოვოლტი</a:t>
            </a:r>
          </a:p>
          <a:p>
            <a:r>
              <a:rPr lang="en-US" dirty="0"/>
              <a:t>pH=2.0</a:t>
            </a:r>
            <a:endParaRPr lang="ka-GE" dirty="0"/>
          </a:p>
          <a:p>
            <a:r>
              <a:rPr lang="ka-GE" dirty="0"/>
              <a:t>ტალღა:200ნმ</a:t>
            </a:r>
          </a:p>
          <a:p>
            <a:r>
              <a:rPr lang="ka-GE" dirty="0"/>
              <a:t>ბუფერები:</a:t>
            </a:r>
            <a:r>
              <a:rPr lang="en-US" dirty="0"/>
              <a:t>KH2PO4</a:t>
            </a:r>
            <a:endParaRPr lang="ka-GE" dirty="0"/>
          </a:p>
          <a:p>
            <a:r>
              <a:rPr lang="ka-GE" dirty="0"/>
              <a:t>ბუფერის კონცენტრაცია 50</a:t>
            </a:r>
            <a:r>
              <a:rPr lang="en-US" dirty="0" err="1"/>
              <a:t>mM</a:t>
            </a:r>
            <a:endParaRPr lang="ka-GE" dirty="0"/>
          </a:p>
          <a:p>
            <a:r>
              <a:rPr lang="ka-GE" dirty="0"/>
              <a:t>კაპილარი: ეფექტური სიგრძე  43 სმ, შიდა დიამეტრი 50მკმ.</a:t>
            </a:r>
          </a:p>
          <a:p>
            <a:r>
              <a:rPr lang="ka-GE" dirty="0"/>
              <a:t>ტემპერატურა:20-გრადუსი ცელსიუსი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48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1322" y="-147668"/>
            <a:ext cx="9404723" cy="1400530"/>
          </a:xfrm>
        </p:spPr>
        <p:txBody>
          <a:bodyPr/>
          <a:lstStyle/>
          <a:p>
            <a:r>
              <a:rPr lang="ka-GE" dirty="0"/>
              <a:t>ალფა ციკლოდექსტრინი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627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308" y="0"/>
            <a:ext cx="9404723" cy="1400530"/>
          </a:xfrm>
        </p:spPr>
        <p:txBody>
          <a:bodyPr/>
          <a:lstStyle/>
          <a:p>
            <a:r>
              <a:rPr lang="ka-GE" dirty="0"/>
              <a:t>ბეტაციკლოდექსტრინი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6"/>
            <a:ext cx="10515600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817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1400530"/>
          </a:xfrm>
        </p:spPr>
        <p:txBody>
          <a:bodyPr>
            <a:normAutofit/>
          </a:bodyPr>
          <a:lstStyle/>
          <a:p>
            <a:r>
              <a:rPr lang="en-US" dirty="0"/>
              <a:t>                </a:t>
            </a:r>
            <a:r>
              <a:rPr lang="ka-GE" dirty="0"/>
              <a:t>გამა ციკლოდექსტრინი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522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493" y="17253"/>
            <a:ext cx="9877246" cy="1310463"/>
          </a:xfrm>
        </p:spPr>
        <p:txBody>
          <a:bodyPr>
            <a:normAutofit fontScale="90000"/>
          </a:bodyPr>
          <a:lstStyle/>
          <a:p>
            <a:pPr algn="ctr"/>
            <a:r>
              <a:rPr lang="ka-GE" dirty="0"/>
              <a:t>2-მეთილ-3,6 დისულფო ბეტა-ციკლოდექსტრინი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17965"/>
            <a:ext cx="10515600" cy="445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732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167" y="16790"/>
            <a:ext cx="875437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2,3-</a:t>
            </a:r>
            <a:r>
              <a:rPr lang="ka-GE" dirty="0"/>
              <a:t>დიჰიდროქსილ-6-სულფატო ბეტა ციცლოდექსტრინი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600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63416"/>
            <a:ext cx="12192000" cy="591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912705" y="0"/>
            <a:ext cx="6006773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n-US" sz="1200" b="1" dirty="0">
                <a:solidFill>
                  <a:schemeClr val="tx2"/>
                </a:solidFill>
              </a:rPr>
              <a:t>1.3 </a:t>
            </a:r>
            <a:r>
              <a:rPr lang="ka-GE" altLang="en-US" sz="1200" b="1" dirty="0">
                <a:solidFill>
                  <a:schemeClr val="tx2"/>
                </a:solidFill>
              </a:rPr>
              <a:t>მგ</a:t>
            </a:r>
            <a:r>
              <a:rPr lang="es-ES" altLang="en-US" sz="1200" b="1" dirty="0">
                <a:solidFill>
                  <a:schemeClr val="tx2"/>
                </a:solidFill>
              </a:rPr>
              <a:t> </a:t>
            </a:r>
            <a:r>
              <a:rPr lang="ka-GE" altLang="en-US" sz="1200" b="1" dirty="0">
                <a:solidFill>
                  <a:schemeClr val="tx2"/>
                </a:solidFill>
              </a:rPr>
              <a:t>ტერბუტალინის </a:t>
            </a:r>
            <a:r>
              <a:rPr lang="es-ES" altLang="en-US" sz="1200" b="1" dirty="0">
                <a:solidFill>
                  <a:schemeClr val="tx2"/>
                </a:solidFill>
              </a:rPr>
              <a:t>+ 10.1 </a:t>
            </a:r>
            <a:r>
              <a:rPr lang="ka-GE" altLang="en-US" sz="1200" b="1" dirty="0">
                <a:solidFill>
                  <a:schemeClr val="tx2"/>
                </a:solidFill>
              </a:rPr>
              <a:t>მგ</a:t>
            </a:r>
            <a:r>
              <a:rPr lang="es-ES" altLang="en-US" sz="1200" b="1" dirty="0">
                <a:solidFill>
                  <a:schemeClr val="tx2"/>
                </a:solidFill>
              </a:rPr>
              <a:t> </a:t>
            </a:r>
            <a:r>
              <a:rPr lang="es-ES" altLang="en-US" sz="1200" b="1" i="1" dirty="0">
                <a:solidFill>
                  <a:schemeClr val="tx2"/>
                </a:solidFill>
                <a:latin typeface="Symbol" pitchFamily="18" charset="2"/>
              </a:rPr>
              <a:t>b</a:t>
            </a:r>
            <a:r>
              <a:rPr lang="es-ES" altLang="en-US" sz="1200" b="1" dirty="0">
                <a:solidFill>
                  <a:schemeClr val="tx2"/>
                </a:solidFill>
              </a:rPr>
              <a:t>-CD, 0.050 </a:t>
            </a:r>
            <a:r>
              <a:rPr lang="es-ES" altLang="en-US" sz="1200" b="1" dirty="0" err="1">
                <a:solidFill>
                  <a:schemeClr val="tx2"/>
                </a:solidFill>
              </a:rPr>
              <a:t>mM</a:t>
            </a:r>
            <a:r>
              <a:rPr lang="es-ES" altLang="en-US" sz="1200" b="1" dirty="0">
                <a:solidFill>
                  <a:schemeClr val="tx2"/>
                </a:solidFill>
              </a:rPr>
              <a:t> D</a:t>
            </a:r>
            <a:r>
              <a:rPr lang="es-ES" altLang="en-US" sz="1200" b="1" baseline="-25000" dirty="0">
                <a:solidFill>
                  <a:schemeClr val="tx2"/>
                </a:solidFill>
              </a:rPr>
              <a:t>3</a:t>
            </a:r>
            <a:r>
              <a:rPr lang="es-ES" altLang="en-US" sz="1200" b="1" dirty="0">
                <a:solidFill>
                  <a:schemeClr val="tx2"/>
                </a:solidFill>
              </a:rPr>
              <a:t>PO</a:t>
            </a:r>
            <a:r>
              <a:rPr lang="es-ES" altLang="en-US" sz="1200" b="1" baseline="-25000" dirty="0">
                <a:solidFill>
                  <a:schemeClr val="tx2"/>
                </a:solidFill>
              </a:rPr>
              <a:t>4</a:t>
            </a:r>
            <a:r>
              <a:rPr lang="es-ES" altLang="en-US" sz="1200" b="1" dirty="0">
                <a:solidFill>
                  <a:schemeClr val="tx2"/>
                </a:solidFill>
              </a:rPr>
              <a:t> </a:t>
            </a:r>
            <a:r>
              <a:rPr lang="ka-GE" altLang="en-US" sz="1200" b="1" dirty="0">
                <a:solidFill>
                  <a:schemeClr val="tx2"/>
                </a:solidFill>
              </a:rPr>
              <a:t>ბუფერი </a:t>
            </a:r>
            <a:r>
              <a:rPr lang="es-ES" altLang="en-US" sz="1200" b="1" dirty="0">
                <a:solidFill>
                  <a:schemeClr val="tx2"/>
                </a:solidFill>
              </a:rPr>
              <a:t> (pH 2.0, 0.7 </a:t>
            </a:r>
            <a:r>
              <a:rPr lang="es-ES" altLang="en-US" sz="1200" b="1" dirty="0" err="1">
                <a:solidFill>
                  <a:schemeClr val="tx2"/>
                </a:solidFill>
              </a:rPr>
              <a:t>mL</a:t>
            </a:r>
            <a:r>
              <a:rPr lang="es-ES" altLang="en-US" sz="1200" b="1" dirty="0">
                <a:solidFill>
                  <a:schemeClr val="tx2"/>
                </a:solidFill>
              </a:rPr>
              <a:t>)</a:t>
            </a:r>
          </a:p>
          <a:p>
            <a:pPr algn="ctr" eaLnBrk="1" hangingPunct="1"/>
            <a:r>
              <a:rPr lang="es-ES" altLang="en-US" sz="1200" b="1" baseline="30000" dirty="0">
                <a:solidFill>
                  <a:schemeClr val="tx2"/>
                </a:solidFill>
              </a:rPr>
              <a:t>1</a:t>
            </a:r>
            <a:r>
              <a:rPr lang="es-ES" altLang="en-US" sz="1200" b="1" dirty="0">
                <a:solidFill>
                  <a:schemeClr val="tx2"/>
                </a:solidFill>
              </a:rPr>
              <a:t>H NMR </a:t>
            </a:r>
            <a:r>
              <a:rPr lang="ka-GE" altLang="en-US" sz="1200" b="1" dirty="0">
                <a:solidFill>
                  <a:schemeClr val="tx2"/>
                </a:solidFill>
              </a:rPr>
              <a:t>სპექტრი </a:t>
            </a:r>
            <a:r>
              <a:rPr lang="es-ES" altLang="en-US" sz="1200" b="1" dirty="0">
                <a:solidFill>
                  <a:schemeClr val="tx2"/>
                </a:solidFill>
              </a:rPr>
              <a:t>(D</a:t>
            </a:r>
            <a:r>
              <a:rPr lang="es-ES" altLang="en-US" sz="1200" b="1" baseline="-25000" dirty="0">
                <a:solidFill>
                  <a:schemeClr val="tx2"/>
                </a:solidFill>
              </a:rPr>
              <a:t>2</a:t>
            </a:r>
            <a:r>
              <a:rPr lang="es-ES" altLang="en-US" sz="1200" b="1" dirty="0">
                <a:solidFill>
                  <a:schemeClr val="tx2"/>
                </a:solidFill>
              </a:rPr>
              <a:t>O, 500 MHz, 25ºC)</a:t>
            </a:r>
            <a:endParaRPr lang="es-ES" altLang="en-US" sz="1200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5275" y="1943251"/>
            <a:ext cx="2355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dirty="0"/>
              <a:t>პროტონულ მაგნიტური რეზონანსი იყო გაკეთებული  ესპანეთში, ანკალას უნივერსიტეტში, მაგისტრების; ანა გოგოლაშვილის და ელენე ტატუნაშვილის </a:t>
            </a:r>
            <a:r>
              <a:rPr lang="ka-GE" sz="1200" dirty="0" smtClean="0"/>
              <a:t>მიერ.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9911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5" name="1 Objeto"/>
          <p:cNvGraphicFramePr>
            <a:graphicFrameLocks noChangeAspect="1"/>
          </p:cNvGraphicFramePr>
          <p:nvPr/>
        </p:nvGraphicFramePr>
        <p:xfrm>
          <a:off x="3407833" y="2528891"/>
          <a:ext cx="5266267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MDLDrawObject Class" r:id="rId4" imgW="2865120" imgH="1697736" progId="MDLDrawOLE.MDLDrawObject.1">
                  <p:embed/>
                </p:oleObj>
              </mc:Choice>
              <mc:Fallback>
                <p:oleObj name="MDLDrawObject Class" r:id="rId4" imgW="2865120" imgH="1697736" progId="MDLDrawOLE.MDLDrawObjec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7833" y="2528891"/>
                        <a:ext cx="5266267" cy="233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1018119" y="1585915"/>
            <a:ext cx="112402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n-US" sz="1100" b="1" baseline="30000" dirty="0">
                <a:solidFill>
                  <a:srgbClr val="0000FF"/>
                </a:solidFill>
              </a:rPr>
              <a:t>1</a:t>
            </a:r>
            <a:r>
              <a:rPr lang="es-ES" altLang="en-US" sz="1100" b="1" dirty="0">
                <a:solidFill>
                  <a:srgbClr val="0000FF"/>
                </a:solidFill>
              </a:rPr>
              <a:t>H </a:t>
            </a:r>
            <a:r>
              <a:rPr lang="ka-GE" altLang="en-US" sz="1100" b="1" dirty="0">
                <a:solidFill>
                  <a:srgbClr val="0000FF"/>
                </a:solidFill>
              </a:rPr>
              <a:t>სიგნალები</a:t>
            </a:r>
            <a:endParaRPr lang="es-ES" altLang="en-US" sz="1100" b="1" dirty="0"/>
          </a:p>
          <a:p>
            <a:pPr eaLnBrk="1" hangingPunct="1"/>
            <a:r>
              <a:rPr lang="es-ES" altLang="en-US" sz="1100" b="1" baseline="30000" dirty="0">
                <a:solidFill>
                  <a:srgbClr val="FF0000"/>
                </a:solidFill>
              </a:rPr>
              <a:t>13</a:t>
            </a:r>
            <a:r>
              <a:rPr lang="es-ES" altLang="en-US" sz="1100" b="1" dirty="0">
                <a:solidFill>
                  <a:srgbClr val="FF0000"/>
                </a:solidFill>
              </a:rPr>
              <a:t>C </a:t>
            </a:r>
            <a:r>
              <a:rPr lang="ka-GE" altLang="en-US" sz="1100" b="1" dirty="0">
                <a:solidFill>
                  <a:srgbClr val="FF0000"/>
                </a:solidFill>
              </a:rPr>
              <a:t>სიგნალები</a:t>
            </a:r>
            <a:endParaRPr lang="es-ES" altLang="en-US" sz="1100" b="1" dirty="0">
              <a:solidFill>
                <a:srgbClr val="FF0000"/>
              </a:solidFill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2600918" y="447678"/>
            <a:ext cx="6630341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n-US" sz="1200" b="1" dirty="0">
                <a:solidFill>
                  <a:schemeClr val="tx2"/>
                </a:solidFill>
              </a:rPr>
              <a:t>1.3 </a:t>
            </a:r>
            <a:r>
              <a:rPr lang="ka-GE" altLang="en-US" sz="1200" b="1" dirty="0">
                <a:solidFill>
                  <a:schemeClr val="tx2"/>
                </a:solidFill>
              </a:rPr>
              <a:t>მგ ტერბუტალინის რაცემატი </a:t>
            </a:r>
            <a:r>
              <a:rPr lang="es-ES" altLang="en-US" sz="1200" b="1" dirty="0">
                <a:solidFill>
                  <a:schemeClr val="tx2"/>
                </a:solidFill>
              </a:rPr>
              <a:t>+ 10.1 </a:t>
            </a:r>
            <a:r>
              <a:rPr lang="ka-GE" altLang="en-US" sz="1200" b="1" dirty="0">
                <a:solidFill>
                  <a:schemeClr val="tx2"/>
                </a:solidFill>
              </a:rPr>
              <a:t>მგ</a:t>
            </a:r>
            <a:r>
              <a:rPr lang="es-ES" altLang="en-US" sz="1200" b="1" dirty="0">
                <a:solidFill>
                  <a:schemeClr val="tx2"/>
                </a:solidFill>
              </a:rPr>
              <a:t> </a:t>
            </a:r>
            <a:r>
              <a:rPr lang="es-ES" altLang="en-US" sz="1200" b="1" i="1" dirty="0">
                <a:solidFill>
                  <a:schemeClr val="tx2"/>
                </a:solidFill>
                <a:latin typeface="Symbol" pitchFamily="18" charset="2"/>
              </a:rPr>
              <a:t>b</a:t>
            </a:r>
            <a:r>
              <a:rPr lang="es-ES" altLang="en-US" sz="1200" b="1" dirty="0">
                <a:solidFill>
                  <a:schemeClr val="tx2"/>
                </a:solidFill>
              </a:rPr>
              <a:t>-CD, 0.050 </a:t>
            </a:r>
            <a:r>
              <a:rPr lang="es-ES" altLang="en-US" sz="1200" b="1" dirty="0" err="1">
                <a:solidFill>
                  <a:schemeClr val="tx2"/>
                </a:solidFill>
              </a:rPr>
              <a:t>mM</a:t>
            </a:r>
            <a:r>
              <a:rPr lang="es-ES" altLang="en-US" sz="1200" b="1" dirty="0">
                <a:solidFill>
                  <a:schemeClr val="tx2"/>
                </a:solidFill>
              </a:rPr>
              <a:t> D</a:t>
            </a:r>
            <a:r>
              <a:rPr lang="es-ES" altLang="en-US" sz="1200" b="1" baseline="-25000" dirty="0">
                <a:solidFill>
                  <a:schemeClr val="tx2"/>
                </a:solidFill>
              </a:rPr>
              <a:t>3</a:t>
            </a:r>
            <a:r>
              <a:rPr lang="es-ES" altLang="en-US" sz="1200" b="1" dirty="0">
                <a:solidFill>
                  <a:schemeClr val="tx2"/>
                </a:solidFill>
              </a:rPr>
              <a:t>PO</a:t>
            </a:r>
            <a:r>
              <a:rPr lang="es-ES" altLang="en-US" sz="1200" b="1" baseline="-25000" dirty="0">
                <a:solidFill>
                  <a:schemeClr val="tx2"/>
                </a:solidFill>
              </a:rPr>
              <a:t>4</a:t>
            </a:r>
            <a:r>
              <a:rPr lang="es-ES" altLang="en-US" sz="1200" b="1" dirty="0">
                <a:solidFill>
                  <a:schemeClr val="tx2"/>
                </a:solidFill>
              </a:rPr>
              <a:t> </a:t>
            </a:r>
            <a:r>
              <a:rPr lang="ka-GE" altLang="en-US" sz="1200" b="1" dirty="0">
                <a:solidFill>
                  <a:schemeClr val="tx2"/>
                </a:solidFill>
              </a:rPr>
              <a:t>ბუფერი</a:t>
            </a:r>
            <a:r>
              <a:rPr lang="es-ES" altLang="en-US" sz="1200" b="1" dirty="0">
                <a:solidFill>
                  <a:schemeClr val="tx2"/>
                </a:solidFill>
              </a:rPr>
              <a:t> (pH 2.0, 0.7 </a:t>
            </a:r>
            <a:r>
              <a:rPr lang="es-ES" altLang="en-US" sz="1200" b="1" dirty="0" err="1">
                <a:solidFill>
                  <a:schemeClr val="tx2"/>
                </a:solidFill>
              </a:rPr>
              <a:t>mL</a:t>
            </a:r>
            <a:r>
              <a:rPr lang="es-ES" altLang="en-US" sz="1200" b="1" dirty="0">
                <a:solidFill>
                  <a:schemeClr val="tx2"/>
                </a:solidFill>
              </a:rPr>
              <a:t>) </a:t>
            </a:r>
          </a:p>
          <a:p>
            <a:pPr algn="ctr" eaLnBrk="1" hangingPunct="1"/>
            <a:r>
              <a:rPr lang="es-ES" altLang="en-US" sz="1200" b="1" baseline="30000" dirty="0">
                <a:solidFill>
                  <a:schemeClr val="tx2"/>
                </a:solidFill>
              </a:rPr>
              <a:t>1</a:t>
            </a:r>
            <a:r>
              <a:rPr lang="es-ES" altLang="en-US" sz="1200" b="1" dirty="0">
                <a:solidFill>
                  <a:schemeClr val="tx2"/>
                </a:solidFill>
              </a:rPr>
              <a:t>H and </a:t>
            </a:r>
            <a:r>
              <a:rPr lang="es-ES" altLang="en-US" sz="1200" b="1" baseline="30000" dirty="0">
                <a:solidFill>
                  <a:schemeClr val="tx2"/>
                </a:solidFill>
              </a:rPr>
              <a:t>13</a:t>
            </a:r>
            <a:r>
              <a:rPr lang="es-ES" altLang="en-US" sz="1200" b="1" dirty="0">
                <a:solidFill>
                  <a:schemeClr val="tx2"/>
                </a:solidFill>
              </a:rPr>
              <a:t>C </a:t>
            </a:r>
            <a:r>
              <a:rPr lang="ka-GE" altLang="en-US" sz="1200" b="1" dirty="0">
                <a:solidFill>
                  <a:schemeClr val="tx2"/>
                </a:solidFill>
              </a:rPr>
              <a:t>მიკუთვნებული სიგნალები </a:t>
            </a:r>
            <a:r>
              <a:rPr lang="es-ES" altLang="en-US" sz="1200" b="1" dirty="0">
                <a:solidFill>
                  <a:schemeClr val="tx2"/>
                </a:solidFill>
              </a:rPr>
              <a:t>(D</a:t>
            </a:r>
            <a:r>
              <a:rPr lang="es-ES" altLang="en-US" sz="1200" b="1" baseline="-25000" dirty="0">
                <a:solidFill>
                  <a:schemeClr val="tx2"/>
                </a:solidFill>
              </a:rPr>
              <a:t>2</a:t>
            </a:r>
            <a:r>
              <a:rPr lang="es-ES" altLang="en-US" sz="1200" b="1" dirty="0">
                <a:solidFill>
                  <a:schemeClr val="tx2"/>
                </a:solidFill>
              </a:rPr>
              <a:t>O, 500 MHz, 25ºC)</a:t>
            </a:r>
            <a:endParaRPr lang="es-ES" altLang="en-US" sz="1200" dirty="0">
              <a:solidFill>
                <a:schemeClr val="tx2"/>
              </a:solidFill>
            </a:endParaRPr>
          </a:p>
        </p:txBody>
      </p:sp>
      <p:sp>
        <p:nvSpPr>
          <p:cNvPr id="7180" name="Text Box 14"/>
          <p:cNvSpPr txBox="1">
            <a:spLocks noChangeArrowheads="1"/>
          </p:cNvSpPr>
          <p:nvPr/>
        </p:nvSpPr>
        <p:spPr bwMode="auto">
          <a:xfrm>
            <a:off x="6423450" y="3476626"/>
            <a:ext cx="8098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100" b="1" dirty="0">
                <a:solidFill>
                  <a:srgbClr val="0000FF"/>
                </a:solidFill>
              </a:rPr>
              <a:t>2.90, 2.99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100" b="1" dirty="0">
                <a:solidFill>
                  <a:srgbClr val="FF0000"/>
                </a:solidFill>
              </a:rPr>
              <a:t>50.7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63958" y="2492376"/>
            <a:ext cx="8098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100" b="1" dirty="0">
                <a:solidFill>
                  <a:srgbClr val="0000FF"/>
                </a:solidFill>
              </a:rPr>
              <a:t>6.27, 6.29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100" b="1" dirty="0">
                <a:solidFill>
                  <a:srgbClr val="FF0000"/>
                </a:solidFill>
              </a:rPr>
              <a:t>106.8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8822576" y="3552826"/>
            <a:ext cx="88838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100" b="1" dirty="0">
                <a:solidFill>
                  <a:srgbClr val="0000FF"/>
                </a:solidFill>
              </a:rPr>
              <a:t>1.28, 12.29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100" b="1" dirty="0">
                <a:solidFill>
                  <a:srgbClr val="FF0000"/>
                </a:solidFill>
              </a:rPr>
              <a:t>27.5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343016" y="2701926"/>
            <a:ext cx="8098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100" b="1" dirty="0">
                <a:solidFill>
                  <a:srgbClr val="0000FF"/>
                </a:solidFill>
              </a:rPr>
              <a:t>4.72, 4.73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100" b="1" dirty="0">
                <a:solidFill>
                  <a:srgbClr val="FF0000"/>
                </a:solidFill>
              </a:rPr>
              <a:t>71.7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350049" y="3752851"/>
            <a:ext cx="8098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100" b="1" dirty="0">
                <a:solidFill>
                  <a:srgbClr val="0000FF"/>
                </a:solidFill>
              </a:rPr>
              <a:t>6.18, 6.19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100" b="1" dirty="0">
                <a:solidFill>
                  <a:srgbClr val="FF0000"/>
                </a:solidFill>
              </a:rPr>
              <a:t>104.5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0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118060"/>
            <a:ext cx="9404723" cy="1400530"/>
          </a:xfrm>
        </p:spPr>
        <p:txBody>
          <a:bodyPr>
            <a:normAutofit/>
          </a:bodyPr>
          <a:lstStyle/>
          <a:p>
            <a:r>
              <a:rPr lang="ka-GE" sz="4000" dirty="0" smtClean="0"/>
              <a:t>ტურბეტალინის</a:t>
            </a:r>
            <a:r>
              <a:rPr lang="en-US" sz="4000" dirty="0" smtClean="0"/>
              <a:t> </a:t>
            </a:r>
            <a:r>
              <a:rPr lang="ka-GE" sz="4000" dirty="0" smtClean="0"/>
              <a:t>ნაწარმების</a:t>
            </a:r>
            <a:r>
              <a:rPr lang="en-US" sz="4000" dirty="0" smtClean="0"/>
              <a:t> </a:t>
            </a:r>
            <a:r>
              <a:rPr lang="ka-GE" sz="4000" dirty="0" smtClean="0"/>
              <a:t>მოქმედება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/>
              <a:t>ფილტვის მკურნალობა ასთმის დროს.</a:t>
            </a:r>
          </a:p>
          <a:p>
            <a:r>
              <a:rPr lang="ka-GE" dirty="0"/>
              <a:t>ხსნის ძაბვას და დაჭიმულობას კუნთებში</a:t>
            </a:r>
          </a:p>
          <a:p>
            <a:endParaRPr lang="ka-GE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21574"/>
            <a:ext cx="3454619" cy="3454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767" y="3121574"/>
            <a:ext cx="3454619" cy="3454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334" y="3121574"/>
            <a:ext cx="3077397" cy="345461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40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217" y="2284414"/>
            <a:ext cx="5029200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969434" y="1484313"/>
            <a:ext cx="112402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n-US" sz="1100" b="1" baseline="30000" dirty="0">
                <a:solidFill>
                  <a:srgbClr val="0000FF"/>
                </a:solidFill>
              </a:rPr>
              <a:t>1</a:t>
            </a:r>
            <a:r>
              <a:rPr lang="es-ES" altLang="en-US" sz="1100" b="1" dirty="0">
                <a:solidFill>
                  <a:srgbClr val="0000FF"/>
                </a:solidFill>
              </a:rPr>
              <a:t>H </a:t>
            </a:r>
            <a:r>
              <a:rPr lang="ka-GE" altLang="en-US" sz="1100" b="1" dirty="0">
                <a:solidFill>
                  <a:srgbClr val="0000FF"/>
                </a:solidFill>
              </a:rPr>
              <a:t>სიგნალები</a:t>
            </a:r>
            <a:endParaRPr lang="es-ES" altLang="en-US" sz="1100" b="1" dirty="0"/>
          </a:p>
          <a:p>
            <a:pPr eaLnBrk="1" hangingPunct="1"/>
            <a:r>
              <a:rPr lang="es-ES" altLang="en-US" sz="1100" b="1" baseline="30000" dirty="0">
                <a:solidFill>
                  <a:srgbClr val="FF0000"/>
                </a:solidFill>
              </a:rPr>
              <a:t>13</a:t>
            </a:r>
            <a:r>
              <a:rPr lang="es-ES" altLang="en-US" sz="1100" b="1" dirty="0">
                <a:solidFill>
                  <a:srgbClr val="FF0000"/>
                </a:solidFill>
              </a:rPr>
              <a:t>C </a:t>
            </a:r>
            <a:r>
              <a:rPr lang="ka-GE" altLang="en-US" sz="1100" b="1" dirty="0">
                <a:solidFill>
                  <a:srgbClr val="FF0000"/>
                </a:solidFill>
              </a:rPr>
              <a:t>სიგნალები</a:t>
            </a:r>
            <a:endParaRPr lang="es-ES" altLang="en-US" sz="1100" b="1" dirty="0">
              <a:solidFill>
                <a:srgbClr val="FF0000"/>
              </a:solidFill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2600917" y="333376"/>
            <a:ext cx="6630341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n-US" sz="1200" b="1" dirty="0">
                <a:solidFill>
                  <a:schemeClr val="tx2"/>
                </a:solidFill>
              </a:rPr>
              <a:t>1.3 </a:t>
            </a:r>
            <a:r>
              <a:rPr lang="ka-GE" altLang="en-US" sz="1200" b="1" dirty="0">
                <a:solidFill>
                  <a:schemeClr val="tx2"/>
                </a:solidFill>
              </a:rPr>
              <a:t>მგ</a:t>
            </a:r>
            <a:r>
              <a:rPr lang="es-ES" altLang="en-US" sz="1200" b="1" dirty="0">
                <a:solidFill>
                  <a:schemeClr val="tx2"/>
                </a:solidFill>
              </a:rPr>
              <a:t> </a:t>
            </a:r>
            <a:r>
              <a:rPr lang="ka-GE" altLang="en-US" sz="1200" b="1" dirty="0">
                <a:solidFill>
                  <a:schemeClr val="tx2"/>
                </a:solidFill>
              </a:rPr>
              <a:t>ტერბუტალინის რაცემატი </a:t>
            </a:r>
            <a:r>
              <a:rPr lang="es-ES" altLang="en-US" sz="1200" b="1" dirty="0">
                <a:solidFill>
                  <a:schemeClr val="tx2"/>
                </a:solidFill>
              </a:rPr>
              <a:t>+ 10.1 </a:t>
            </a:r>
            <a:r>
              <a:rPr lang="ka-GE" altLang="en-US" sz="1200" b="1" dirty="0">
                <a:solidFill>
                  <a:schemeClr val="tx2"/>
                </a:solidFill>
              </a:rPr>
              <a:t>მგ</a:t>
            </a:r>
            <a:r>
              <a:rPr lang="es-ES" altLang="en-US" sz="1200" b="1" dirty="0">
                <a:solidFill>
                  <a:schemeClr val="tx2"/>
                </a:solidFill>
              </a:rPr>
              <a:t> </a:t>
            </a:r>
            <a:r>
              <a:rPr lang="es-ES" altLang="en-US" sz="1200" b="1" i="1" dirty="0">
                <a:solidFill>
                  <a:schemeClr val="tx2"/>
                </a:solidFill>
                <a:latin typeface="Symbol" pitchFamily="18" charset="2"/>
              </a:rPr>
              <a:t>b</a:t>
            </a:r>
            <a:r>
              <a:rPr lang="es-ES" altLang="en-US" sz="1200" b="1" dirty="0">
                <a:solidFill>
                  <a:schemeClr val="tx2"/>
                </a:solidFill>
              </a:rPr>
              <a:t>-CD, 0.050 </a:t>
            </a:r>
            <a:r>
              <a:rPr lang="es-ES" altLang="en-US" sz="1200" b="1" dirty="0" err="1">
                <a:solidFill>
                  <a:schemeClr val="tx2"/>
                </a:solidFill>
              </a:rPr>
              <a:t>mM</a:t>
            </a:r>
            <a:r>
              <a:rPr lang="es-ES" altLang="en-US" sz="1200" b="1" dirty="0">
                <a:solidFill>
                  <a:schemeClr val="tx2"/>
                </a:solidFill>
              </a:rPr>
              <a:t> D</a:t>
            </a:r>
            <a:r>
              <a:rPr lang="es-ES" altLang="en-US" sz="1200" b="1" baseline="-25000" dirty="0">
                <a:solidFill>
                  <a:schemeClr val="tx2"/>
                </a:solidFill>
              </a:rPr>
              <a:t>3</a:t>
            </a:r>
            <a:r>
              <a:rPr lang="es-ES" altLang="en-US" sz="1200" b="1" dirty="0">
                <a:solidFill>
                  <a:schemeClr val="tx2"/>
                </a:solidFill>
              </a:rPr>
              <a:t>PO</a:t>
            </a:r>
            <a:r>
              <a:rPr lang="es-ES" altLang="en-US" sz="1200" b="1" baseline="-25000" dirty="0">
                <a:solidFill>
                  <a:schemeClr val="tx2"/>
                </a:solidFill>
              </a:rPr>
              <a:t>4</a:t>
            </a:r>
            <a:r>
              <a:rPr lang="es-ES" altLang="en-US" sz="1200" b="1" dirty="0">
                <a:solidFill>
                  <a:schemeClr val="tx2"/>
                </a:solidFill>
              </a:rPr>
              <a:t> </a:t>
            </a:r>
            <a:r>
              <a:rPr lang="ka-GE" altLang="en-US" sz="1200" b="1" dirty="0">
                <a:solidFill>
                  <a:schemeClr val="tx2"/>
                </a:solidFill>
              </a:rPr>
              <a:t>ბუფერი</a:t>
            </a:r>
            <a:r>
              <a:rPr lang="es-ES" altLang="en-US" sz="1200" b="1" dirty="0">
                <a:solidFill>
                  <a:schemeClr val="tx2"/>
                </a:solidFill>
              </a:rPr>
              <a:t> (pH 2.0, 0.7 </a:t>
            </a:r>
            <a:r>
              <a:rPr lang="es-ES" altLang="en-US" sz="1200" b="1" dirty="0" err="1">
                <a:solidFill>
                  <a:schemeClr val="tx2"/>
                </a:solidFill>
              </a:rPr>
              <a:t>mL</a:t>
            </a:r>
            <a:r>
              <a:rPr lang="es-ES" altLang="en-US" sz="1200" b="1" dirty="0">
                <a:solidFill>
                  <a:schemeClr val="tx2"/>
                </a:solidFill>
              </a:rPr>
              <a:t>) </a:t>
            </a:r>
          </a:p>
          <a:p>
            <a:pPr algn="ctr" eaLnBrk="1" hangingPunct="1"/>
            <a:r>
              <a:rPr lang="es-ES" altLang="en-US" sz="1200" b="1" baseline="30000" dirty="0">
                <a:solidFill>
                  <a:schemeClr val="tx2"/>
                </a:solidFill>
              </a:rPr>
              <a:t>1</a:t>
            </a:r>
            <a:r>
              <a:rPr lang="es-ES" altLang="en-US" sz="1200" b="1" dirty="0">
                <a:solidFill>
                  <a:schemeClr val="tx2"/>
                </a:solidFill>
              </a:rPr>
              <a:t>H and </a:t>
            </a:r>
            <a:r>
              <a:rPr lang="es-ES" altLang="en-US" sz="1200" b="1" baseline="30000" dirty="0">
                <a:solidFill>
                  <a:schemeClr val="tx2"/>
                </a:solidFill>
              </a:rPr>
              <a:t>13</a:t>
            </a:r>
            <a:r>
              <a:rPr lang="es-ES" altLang="en-US" sz="1200" b="1" dirty="0">
                <a:solidFill>
                  <a:schemeClr val="tx2"/>
                </a:solidFill>
              </a:rPr>
              <a:t>C </a:t>
            </a:r>
            <a:r>
              <a:rPr lang="ka-GE" altLang="en-US" sz="1200" b="1" dirty="0">
                <a:solidFill>
                  <a:schemeClr val="tx2"/>
                </a:solidFill>
              </a:rPr>
              <a:t>მიკუთვნებული სიგნალები</a:t>
            </a:r>
            <a:r>
              <a:rPr lang="es-ES" altLang="en-US" sz="1200" b="1" dirty="0">
                <a:solidFill>
                  <a:schemeClr val="tx2"/>
                </a:solidFill>
              </a:rPr>
              <a:t>(D</a:t>
            </a:r>
            <a:r>
              <a:rPr lang="es-ES" altLang="en-US" sz="1200" b="1" baseline="-25000" dirty="0">
                <a:solidFill>
                  <a:schemeClr val="tx2"/>
                </a:solidFill>
              </a:rPr>
              <a:t>2</a:t>
            </a:r>
            <a:r>
              <a:rPr lang="es-ES" altLang="en-US" sz="1200" b="1" dirty="0">
                <a:solidFill>
                  <a:schemeClr val="tx2"/>
                </a:solidFill>
              </a:rPr>
              <a:t>O, 500 MHz, 25ºC)</a:t>
            </a:r>
            <a:endParaRPr lang="ka-GE" altLang="en-US" sz="1200" b="1" dirty="0">
              <a:solidFill>
                <a:schemeClr val="tx2"/>
              </a:solidFill>
            </a:endParaRPr>
          </a:p>
          <a:p>
            <a:pPr algn="ctr" eaLnBrk="1" hangingPunct="1"/>
            <a:r>
              <a:rPr lang="ka-GE" altLang="en-US" sz="1200" b="1" dirty="0">
                <a:solidFill>
                  <a:schemeClr val="tx2"/>
                </a:solidFill>
              </a:rPr>
              <a:t>ბირთვულ ოვერჰაუზერის ეფექტზე დაფუძნებული მეთოდი.</a:t>
            </a:r>
            <a:r>
              <a:rPr lang="en-US" altLang="en-US" sz="1200" b="1" dirty="0">
                <a:solidFill>
                  <a:schemeClr val="tx2"/>
                </a:solidFill>
              </a:rPr>
              <a:t> ROESY</a:t>
            </a:r>
            <a:endParaRPr lang="es-ES" altLang="en-US" sz="1200" dirty="0">
              <a:solidFill>
                <a:schemeClr val="tx2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637886" y="3257551"/>
            <a:ext cx="45877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100" b="1" dirty="0">
                <a:solidFill>
                  <a:srgbClr val="0000FF"/>
                </a:solidFill>
              </a:rPr>
              <a:t>3.46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100" b="1" dirty="0">
                <a:solidFill>
                  <a:srgbClr val="FF0000"/>
                </a:solidFill>
              </a:rPr>
              <a:t>83.4</a:t>
            </a:r>
          </a:p>
        </p:txBody>
      </p:sp>
      <p:sp>
        <p:nvSpPr>
          <p:cNvPr id="8200" name="Text Box 4"/>
          <p:cNvSpPr txBox="1">
            <a:spLocks noChangeArrowheads="1"/>
          </p:cNvSpPr>
          <p:nvPr/>
        </p:nvSpPr>
        <p:spPr bwMode="auto">
          <a:xfrm>
            <a:off x="6473979" y="3257551"/>
            <a:ext cx="53732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100" b="1" dirty="0">
                <a:solidFill>
                  <a:srgbClr val="0000FF"/>
                </a:solidFill>
              </a:rPr>
              <a:t>4.92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100" b="1" dirty="0">
                <a:solidFill>
                  <a:srgbClr val="FF0000"/>
                </a:solidFill>
              </a:rPr>
              <a:t>104.2</a:t>
            </a:r>
          </a:p>
        </p:txBody>
      </p:sp>
      <p:sp>
        <p:nvSpPr>
          <p:cNvPr id="8201" name="Text Box 4"/>
          <p:cNvSpPr txBox="1">
            <a:spLocks noChangeArrowheads="1"/>
          </p:cNvSpPr>
          <p:nvPr/>
        </p:nvSpPr>
        <p:spPr bwMode="auto">
          <a:xfrm>
            <a:off x="4828386" y="3970338"/>
            <a:ext cx="45877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100" b="1" dirty="0">
                <a:solidFill>
                  <a:srgbClr val="0000FF"/>
                </a:solidFill>
              </a:rPr>
              <a:t>3.76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100" b="1" dirty="0">
                <a:solidFill>
                  <a:srgbClr val="FF0000"/>
                </a:solidFill>
              </a:rPr>
              <a:t>75.9</a:t>
            </a:r>
          </a:p>
        </p:txBody>
      </p:sp>
      <p:sp>
        <p:nvSpPr>
          <p:cNvPr id="8202" name="Text Box 4"/>
          <p:cNvSpPr txBox="1">
            <a:spLocks noChangeArrowheads="1"/>
          </p:cNvSpPr>
          <p:nvPr/>
        </p:nvSpPr>
        <p:spPr bwMode="auto">
          <a:xfrm>
            <a:off x="4214706" y="2644776"/>
            <a:ext cx="8098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100" b="1" dirty="0">
                <a:solidFill>
                  <a:srgbClr val="0000FF"/>
                </a:solidFill>
              </a:rPr>
              <a:t>3.66, 3.71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100" b="1" dirty="0">
                <a:solidFill>
                  <a:srgbClr val="FF0000"/>
                </a:solidFill>
              </a:rPr>
              <a:t>62.5</a:t>
            </a:r>
          </a:p>
        </p:txBody>
      </p:sp>
      <p:sp>
        <p:nvSpPr>
          <p:cNvPr id="8203" name="Text Box 4"/>
          <p:cNvSpPr txBox="1">
            <a:spLocks noChangeArrowheads="1"/>
          </p:cNvSpPr>
          <p:nvPr/>
        </p:nvSpPr>
        <p:spPr bwMode="auto">
          <a:xfrm>
            <a:off x="5501486" y="2852738"/>
            <a:ext cx="45877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100" b="1" dirty="0">
                <a:solidFill>
                  <a:srgbClr val="0000FF"/>
                </a:solidFill>
              </a:rPr>
              <a:t>3.64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100" b="1" dirty="0">
                <a:solidFill>
                  <a:srgbClr val="FF0000"/>
                </a:solidFill>
              </a:rPr>
              <a:t>74.0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365086" y="3970338"/>
            <a:ext cx="45877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100" b="1" dirty="0">
                <a:solidFill>
                  <a:srgbClr val="0000FF"/>
                </a:solidFill>
              </a:rPr>
              <a:t>3.52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100" b="1" dirty="0">
                <a:solidFill>
                  <a:srgbClr val="FF0000"/>
                </a:solidFill>
              </a:rPr>
              <a:t>74.5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00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251"/>
            <a:ext cx="12192000" cy="650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401368" y="0"/>
            <a:ext cx="6869638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n-US" sz="1200" b="1" dirty="0">
                <a:solidFill>
                  <a:schemeClr val="tx2"/>
                </a:solidFill>
              </a:rPr>
              <a:t>1.3 </a:t>
            </a:r>
            <a:r>
              <a:rPr lang="ka-GE" altLang="en-US" sz="1200" b="1" dirty="0">
                <a:solidFill>
                  <a:schemeClr val="tx2"/>
                </a:solidFill>
              </a:rPr>
              <a:t>მგ ტერბუტალინის რაცემატი</a:t>
            </a:r>
            <a:r>
              <a:rPr lang="es-ES" altLang="en-US" sz="1200" b="1" dirty="0">
                <a:solidFill>
                  <a:schemeClr val="tx2"/>
                </a:solidFill>
              </a:rPr>
              <a:t>+ 10.1 </a:t>
            </a:r>
            <a:r>
              <a:rPr lang="ka-GE" altLang="en-US" sz="1200" b="1" dirty="0">
                <a:solidFill>
                  <a:schemeClr val="tx2"/>
                </a:solidFill>
              </a:rPr>
              <a:t>მგ</a:t>
            </a:r>
            <a:r>
              <a:rPr lang="es-ES" altLang="en-US" sz="1200" b="1" dirty="0">
                <a:solidFill>
                  <a:schemeClr val="tx2"/>
                </a:solidFill>
              </a:rPr>
              <a:t> </a:t>
            </a:r>
            <a:r>
              <a:rPr lang="es-ES" altLang="en-US" sz="1200" b="1" i="1" dirty="0">
                <a:solidFill>
                  <a:schemeClr val="tx2"/>
                </a:solidFill>
                <a:latin typeface="Symbol" pitchFamily="18" charset="2"/>
              </a:rPr>
              <a:t>b</a:t>
            </a:r>
            <a:r>
              <a:rPr lang="es-ES" altLang="en-US" sz="1200" b="1" dirty="0">
                <a:solidFill>
                  <a:schemeClr val="tx2"/>
                </a:solidFill>
              </a:rPr>
              <a:t>-CD, 0.050 </a:t>
            </a:r>
            <a:r>
              <a:rPr lang="es-ES" altLang="en-US" sz="1200" b="1" dirty="0" err="1">
                <a:solidFill>
                  <a:schemeClr val="tx2"/>
                </a:solidFill>
              </a:rPr>
              <a:t>mM</a:t>
            </a:r>
            <a:r>
              <a:rPr lang="es-ES" altLang="en-US" sz="1200" b="1" dirty="0">
                <a:solidFill>
                  <a:schemeClr val="tx2"/>
                </a:solidFill>
              </a:rPr>
              <a:t> D</a:t>
            </a:r>
            <a:r>
              <a:rPr lang="es-ES" altLang="en-US" sz="1200" b="1" baseline="-25000" dirty="0">
                <a:solidFill>
                  <a:schemeClr val="tx2"/>
                </a:solidFill>
              </a:rPr>
              <a:t>3</a:t>
            </a:r>
            <a:r>
              <a:rPr lang="es-ES" altLang="en-US" sz="1200" b="1" dirty="0">
                <a:solidFill>
                  <a:schemeClr val="tx2"/>
                </a:solidFill>
              </a:rPr>
              <a:t>PO</a:t>
            </a:r>
            <a:r>
              <a:rPr lang="es-ES" altLang="en-US" sz="1200" b="1" baseline="-25000" dirty="0">
                <a:solidFill>
                  <a:schemeClr val="tx2"/>
                </a:solidFill>
              </a:rPr>
              <a:t>4</a:t>
            </a:r>
            <a:r>
              <a:rPr lang="ka-GE" altLang="en-US" sz="1200" b="1" dirty="0">
                <a:solidFill>
                  <a:schemeClr val="tx2"/>
                </a:solidFill>
              </a:rPr>
              <a:t> ბუფერი </a:t>
            </a:r>
            <a:r>
              <a:rPr lang="es-ES" altLang="en-US" sz="1200" b="1" dirty="0">
                <a:solidFill>
                  <a:schemeClr val="tx2"/>
                </a:solidFill>
              </a:rPr>
              <a:t>(pH 2.0, 0.7 </a:t>
            </a:r>
            <a:r>
              <a:rPr lang="es-ES" altLang="en-US" sz="1200" b="1" dirty="0" err="1">
                <a:solidFill>
                  <a:schemeClr val="tx2"/>
                </a:solidFill>
              </a:rPr>
              <a:t>mL</a:t>
            </a:r>
            <a:r>
              <a:rPr lang="es-ES" altLang="en-US" sz="1200" b="1" dirty="0">
                <a:solidFill>
                  <a:schemeClr val="tx2"/>
                </a:solidFill>
              </a:rPr>
              <a:t>) </a:t>
            </a:r>
          </a:p>
          <a:p>
            <a:pPr algn="ctr" eaLnBrk="1" hangingPunct="1"/>
            <a:r>
              <a:rPr lang="es-ES" altLang="en-US" sz="1200" b="1" dirty="0">
                <a:solidFill>
                  <a:schemeClr val="tx2"/>
                </a:solidFill>
              </a:rPr>
              <a:t>1D ROESY </a:t>
            </a:r>
            <a:r>
              <a:rPr lang="ka-GE" altLang="en-US" sz="1200" b="1" dirty="0">
                <a:solidFill>
                  <a:schemeClr val="tx2"/>
                </a:solidFill>
              </a:rPr>
              <a:t>სპექტრი </a:t>
            </a:r>
            <a:r>
              <a:rPr lang="es-ES" altLang="en-US" sz="1200" b="1" dirty="0">
                <a:solidFill>
                  <a:schemeClr val="tx2"/>
                </a:solidFill>
              </a:rPr>
              <a:t>(D</a:t>
            </a:r>
            <a:r>
              <a:rPr lang="es-ES" altLang="en-US" sz="1200" b="1" baseline="-25000" dirty="0">
                <a:solidFill>
                  <a:schemeClr val="tx2"/>
                </a:solidFill>
              </a:rPr>
              <a:t>2</a:t>
            </a:r>
            <a:r>
              <a:rPr lang="es-ES" altLang="en-US" sz="1200" b="1" dirty="0">
                <a:solidFill>
                  <a:schemeClr val="tx2"/>
                </a:solidFill>
              </a:rPr>
              <a:t>O, 500 MHz, 25ºC), </a:t>
            </a:r>
            <a:r>
              <a:rPr lang="ka-GE" altLang="en-US" sz="1200" b="1" dirty="0">
                <a:solidFill>
                  <a:schemeClr val="tx2"/>
                </a:solidFill>
              </a:rPr>
              <a:t>დასხივება </a:t>
            </a:r>
            <a:r>
              <a:rPr lang="es-ES" altLang="en-US" sz="1200" b="1" dirty="0">
                <a:solidFill>
                  <a:schemeClr val="tx2"/>
                </a:solidFill>
              </a:rPr>
              <a:t>6.28 ppm</a:t>
            </a:r>
            <a:r>
              <a:rPr lang="ka-GE" altLang="en-US" sz="1200" b="1" dirty="0">
                <a:solidFill>
                  <a:schemeClr val="tx2"/>
                </a:solidFill>
              </a:rPr>
              <a:t>-ზე</a:t>
            </a:r>
            <a:r>
              <a:rPr lang="es-ES" altLang="en-US" sz="1200" b="1" dirty="0">
                <a:solidFill>
                  <a:schemeClr val="tx2"/>
                </a:solidFill>
              </a:rPr>
              <a:t> (</a:t>
            </a:r>
            <a:r>
              <a:rPr lang="ka-GE" altLang="en-US" sz="1200" b="1" dirty="0">
                <a:solidFill>
                  <a:srgbClr val="FF0000"/>
                </a:solidFill>
              </a:rPr>
              <a:t>ტერბუტალინის  </a:t>
            </a:r>
            <a:r>
              <a:rPr lang="es-ES" altLang="en-US" sz="1200" b="1" dirty="0" err="1">
                <a:solidFill>
                  <a:srgbClr val="FF0000"/>
                </a:solidFill>
              </a:rPr>
              <a:t>Ph</a:t>
            </a:r>
            <a:r>
              <a:rPr lang="es-ES" altLang="en-US" sz="1200" b="1" dirty="0">
                <a:solidFill>
                  <a:srgbClr val="FF0000"/>
                </a:solidFill>
              </a:rPr>
              <a:t> H-2,6</a:t>
            </a:r>
            <a:r>
              <a:rPr lang="es-ES" altLang="en-US" sz="1200" b="1" dirty="0">
                <a:solidFill>
                  <a:schemeClr val="tx2"/>
                </a:solidFill>
              </a:rPr>
              <a:t>)</a:t>
            </a:r>
            <a:endParaRPr lang="es-ES" altLang="en-US" sz="1200" dirty="0">
              <a:solidFill>
                <a:schemeClr val="tx2"/>
              </a:solidFill>
            </a:endParaRPr>
          </a:p>
        </p:txBody>
      </p:sp>
      <p:sp>
        <p:nvSpPr>
          <p:cNvPr id="35843" name="CuadroTexto 4"/>
          <p:cNvSpPr txBox="1">
            <a:spLocks noChangeArrowheads="1"/>
          </p:cNvSpPr>
          <p:nvPr/>
        </p:nvSpPr>
        <p:spPr bwMode="auto">
          <a:xfrm>
            <a:off x="7889859" y="1509713"/>
            <a:ext cx="2762295" cy="261610"/>
          </a:xfrm>
          <a:prstGeom prst="rect">
            <a:avLst/>
          </a:prstGeom>
          <a:noFill/>
          <a:ln w="9525">
            <a:solidFill>
              <a:srgbClr val="FF4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ka-GE" altLang="en-US" sz="1100" b="1" dirty="0">
                <a:solidFill>
                  <a:srgbClr val="FF40FF"/>
                </a:solidFill>
              </a:rPr>
              <a:t>მოლეკულათაშორისი </a:t>
            </a:r>
            <a:r>
              <a:rPr lang="es-ES_tradnl" altLang="en-US" sz="1100" b="1" dirty="0">
                <a:solidFill>
                  <a:srgbClr val="FF40FF"/>
                </a:solidFill>
              </a:rPr>
              <a:t> NOE</a:t>
            </a:r>
            <a:r>
              <a:rPr lang="ka-GE" altLang="en-US" sz="1100" b="1" dirty="0">
                <a:solidFill>
                  <a:srgbClr val="FF40FF"/>
                </a:solidFill>
              </a:rPr>
              <a:t> </a:t>
            </a:r>
            <a:r>
              <a:rPr lang="en-US" altLang="en-US" sz="1100" b="1" dirty="0" err="1">
                <a:solidFill>
                  <a:srgbClr val="FF40FF"/>
                </a:solidFill>
              </a:rPr>
              <a:t>bCD</a:t>
            </a:r>
            <a:r>
              <a:rPr lang="en-US" altLang="en-US" sz="1100" b="1" dirty="0">
                <a:solidFill>
                  <a:srgbClr val="FF40FF"/>
                </a:solidFill>
              </a:rPr>
              <a:t> H3, H5</a:t>
            </a:r>
            <a:endParaRPr lang="es-ES_tradnl" altLang="en-US" sz="1100" b="1" dirty="0">
              <a:solidFill>
                <a:srgbClr val="FF40FF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088719" y="2781303"/>
            <a:ext cx="543983" cy="1006475"/>
          </a:xfrm>
          <a:prstGeom prst="rect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8" name="7 Conector recto"/>
          <p:cNvCxnSpPr>
            <a:stCxn id="35843" idx="2"/>
            <a:endCxn id="7" idx="0"/>
          </p:cNvCxnSpPr>
          <p:nvPr/>
        </p:nvCxnSpPr>
        <p:spPr>
          <a:xfrm flipH="1">
            <a:off x="7360711" y="1771323"/>
            <a:ext cx="1910296" cy="1009980"/>
          </a:xfrm>
          <a:prstGeom prst="line">
            <a:avLst/>
          </a:prstGeom>
          <a:ln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280670"/>
              </p:ext>
            </p:extLst>
          </p:nvPr>
        </p:nvGraphicFramePr>
        <p:xfrm>
          <a:off x="297080" y="1539751"/>
          <a:ext cx="3315028" cy="1473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MDLDrawObject Class" r:id="rId4" imgW="2865120" imgH="1697736" progId="MDLDrawOLE.MDLDrawObject.1">
                  <p:embed/>
                </p:oleObj>
              </mc:Choice>
              <mc:Fallback>
                <p:oleObj name="MDLDrawObject Class" r:id="rId4" imgW="2865120" imgH="1697736" progId="MDLDrawOLE.MDLDrawObject.1">
                  <p:embed/>
                  <p:pic>
                    <p:nvPicPr>
                      <p:cNvPr id="0" name="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80" y="1539751"/>
                        <a:ext cx="3315028" cy="14731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 descr="C:\Users\elene\Desktop\Untitl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6" y="3787778"/>
            <a:ext cx="2553427" cy="220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89859" y="4950652"/>
            <a:ext cx="4146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ROESY-</a:t>
            </a:r>
            <a:r>
              <a:rPr lang="ka-GE" sz="1200" dirty="0" smtClean="0"/>
              <a:t>ის ექსპერიმენტიიყო </a:t>
            </a:r>
            <a:r>
              <a:rPr lang="ka-GE" sz="1200" dirty="0"/>
              <a:t>გაკეთებული  ესპანეთში, ანკალას უნივერსიტეტში, მაგისტრების; ანა გოგოლაშვილის და ელენე ტატუნაშვილის მიერ.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73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121920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608699" y="23167"/>
            <a:ext cx="6587061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altLang="en-US" sz="1200" b="1" dirty="0">
                <a:solidFill>
                  <a:schemeClr val="tx2"/>
                </a:solidFill>
              </a:rPr>
              <a:t>1.3 </a:t>
            </a:r>
            <a:r>
              <a:rPr lang="ka-GE" altLang="en-US" sz="1200" b="1" dirty="0">
                <a:solidFill>
                  <a:schemeClr val="tx2"/>
                </a:solidFill>
              </a:rPr>
              <a:t>მგ ტერბუტალინის რაცემატი</a:t>
            </a:r>
            <a:r>
              <a:rPr lang="es-ES" altLang="en-US" sz="1200" b="1" dirty="0">
                <a:solidFill>
                  <a:schemeClr val="tx2"/>
                </a:solidFill>
              </a:rPr>
              <a:t>+ 10.1 </a:t>
            </a:r>
            <a:r>
              <a:rPr lang="ka-GE" altLang="en-US" sz="1200" b="1" dirty="0">
                <a:solidFill>
                  <a:schemeClr val="tx2"/>
                </a:solidFill>
              </a:rPr>
              <a:t>მგ</a:t>
            </a:r>
            <a:r>
              <a:rPr lang="es-ES" altLang="en-US" sz="1200" b="1" dirty="0">
                <a:solidFill>
                  <a:schemeClr val="tx2"/>
                </a:solidFill>
              </a:rPr>
              <a:t> </a:t>
            </a:r>
            <a:r>
              <a:rPr lang="es-ES" altLang="en-US" sz="1200" b="1" i="1" dirty="0">
                <a:solidFill>
                  <a:schemeClr val="tx2"/>
                </a:solidFill>
                <a:latin typeface="Symbol" pitchFamily="18" charset="2"/>
              </a:rPr>
              <a:t>b</a:t>
            </a:r>
            <a:r>
              <a:rPr lang="es-ES" altLang="en-US" sz="1200" b="1" dirty="0">
                <a:solidFill>
                  <a:schemeClr val="tx2"/>
                </a:solidFill>
              </a:rPr>
              <a:t>-CD, 0.050 </a:t>
            </a:r>
            <a:r>
              <a:rPr lang="es-ES" altLang="en-US" sz="1200" b="1" dirty="0" err="1">
                <a:solidFill>
                  <a:schemeClr val="tx2"/>
                </a:solidFill>
              </a:rPr>
              <a:t>mM</a:t>
            </a:r>
            <a:r>
              <a:rPr lang="es-ES" altLang="en-US" sz="1200" b="1" dirty="0">
                <a:solidFill>
                  <a:schemeClr val="tx2"/>
                </a:solidFill>
              </a:rPr>
              <a:t> D</a:t>
            </a:r>
            <a:r>
              <a:rPr lang="es-ES" altLang="en-US" sz="1200" b="1" baseline="-25000" dirty="0">
                <a:solidFill>
                  <a:schemeClr val="tx2"/>
                </a:solidFill>
              </a:rPr>
              <a:t>3</a:t>
            </a:r>
            <a:r>
              <a:rPr lang="es-ES" altLang="en-US" sz="1200" b="1" dirty="0">
                <a:solidFill>
                  <a:schemeClr val="tx2"/>
                </a:solidFill>
              </a:rPr>
              <a:t>PO</a:t>
            </a:r>
            <a:r>
              <a:rPr lang="es-ES" altLang="en-US" sz="1200" b="1" baseline="-25000" dirty="0">
                <a:solidFill>
                  <a:schemeClr val="tx2"/>
                </a:solidFill>
              </a:rPr>
              <a:t>4</a:t>
            </a:r>
            <a:r>
              <a:rPr lang="ka-GE" altLang="en-US" sz="1200" b="1" dirty="0">
                <a:solidFill>
                  <a:schemeClr val="tx2"/>
                </a:solidFill>
              </a:rPr>
              <a:t> ბუფერი </a:t>
            </a:r>
            <a:r>
              <a:rPr lang="es-ES" altLang="en-US" sz="1200" b="1" dirty="0">
                <a:solidFill>
                  <a:schemeClr val="tx2"/>
                </a:solidFill>
              </a:rPr>
              <a:t>(pH 2.0, 0.7 </a:t>
            </a:r>
            <a:r>
              <a:rPr lang="es-ES" altLang="en-US" sz="1200" b="1" dirty="0" err="1">
                <a:solidFill>
                  <a:schemeClr val="tx2"/>
                </a:solidFill>
              </a:rPr>
              <a:t>mL</a:t>
            </a:r>
            <a:r>
              <a:rPr lang="es-ES" altLang="en-US" sz="1200" b="1" dirty="0">
                <a:solidFill>
                  <a:schemeClr val="tx2"/>
                </a:solidFill>
              </a:rPr>
              <a:t>) </a:t>
            </a:r>
          </a:p>
          <a:p>
            <a:pPr algn="ctr"/>
            <a:r>
              <a:rPr lang="es-ES" altLang="en-US" sz="1200" b="1" dirty="0">
                <a:solidFill>
                  <a:schemeClr val="tx2"/>
                </a:solidFill>
              </a:rPr>
              <a:t>1D ROESY </a:t>
            </a:r>
            <a:r>
              <a:rPr lang="ka-GE" altLang="en-US" sz="1200" b="1" dirty="0">
                <a:solidFill>
                  <a:schemeClr val="tx2"/>
                </a:solidFill>
              </a:rPr>
              <a:t>სპექტრი </a:t>
            </a:r>
            <a:r>
              <a:rPr lang="es-ES" altLang="en-US" sz="1200" b="1" dirty="0">
                <a:solidFill>
                  <a:schemeClr val="tx2"/>
                </a:solidFill>
              </a:rPr>
              <a:t>(D</a:t>
            </a:r>
            <a:r>
              <a:rPr lang="es-ES" altLang="en-US" sz="1200" b="1" baseline="-25000" dirty="0">
                <a:solidFill>
                  <a:schemeClr val="tx2"/>
                </a:solidFill>
              </a:rPr>
              <a:t>2</a:t>
            </a:r>
            <a:r>
              <a:rPr lang="es-ES" altLang="en-US" sz="1200" b="1" dirty="0">
                <a:solidFill>
                  <a:schemeClr val="tx2"/>
                </a:solidFill>
              </a:rPr>
              <a:t>O, 500 MHz, 25ºC), </a:t>
            </a:r>
            <a:r>
              <a:rPr lang="ka-GE" altLang="en-US" sz="1200" b="1" dirty="0">
                <a:solidFill>
                  <a:schemeClr val="tx2"/>
                </a:solidFill>
              </a:rPr>
              <a:t>დასხივება </a:t>
            </a:r>
            <a:r>
              <a:rPr lang="es-ES" altLang="en-US" sz="1200" b="1" dirty="0">
                <a:solidFill>
                  <a:schemeClr val="tx2"/>
                </a:solidFill>
              </a:rPr>
              <a:t>3.76 ppm</a:t>
            </a:r>
            <a:r>
              <a:rPr lang="ka-GE" altLang="en-US" sz="1200" b="1" dirty="0">
                <a:solidFill>
                  <a:schemeClr val="tx2"/>
                </a:solidFill>
              </a:rPr>
              <a:t>-ზე</a:t>
            </a:r>
            <a:r>
              <a:rPr lang="es-ES" altLang="en-US" sz="1200" b="1" dirty="0">
                <a:solidFill>
                  <a:schemeClr val="tx2"/>
                </a:solidFill>
              </a:rPr>
              <a:t> (</a:t>
            </a:r>
            <a:r>
              <a:rPr lang="es-ES" altLang="en-US" sz="1200" b="1" i="1" dirty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s-ES" altLang="en-US" sz="1200" b="1" dirty="0">
                <a:solidFill>
                  <a:srgbClr val="FF0000"/>
                </a:solidFill>
              </a:rPr>
              <a:t>-CD H-3</a:t>
            </a:r>
            <a:r>
              <a:rPr lang="es-ES" altLang="en-US" sz="1200" b="1" dirty="0">
                <a:solidFill>
                  <a:schemeClr val="tx2"/>
                </a:solidFill>
              </a:rPr>
              <a:t>)</a:t>
            </a:r>
            <a:endParaRPr lang="es-ES" altLang="en-US" sz="1200" dirty="0">
              <a:solidFill>
                <a:schemeClr val="tx2"/>
              </a:solidFill>
            </a:endParaRPr>
          </a:p>
        </p:txBody>
      </p:sp>
      <p:sp>
        <p:nvSpPr>
          <p:cNvPr id="43011" name="CuadroTexto 4"/>
          <p:cNvSpPr txBox="1">
            <a:spLocks noChangeArrowheads="1"/>
          </p:cNvSpPr>
          <p:nvPr/>
        </p:nvSpPr>
        <p:spPr bwMode="auto">
          <a:xfrm>
            <a:off x="6310499" y="1628775"/>
            <a:ext cx="1954381" cy="261610"/>
          </a:xfrm>
          <a:prstGeom prst="rect">
            <a:avLst/>
          </a:prstGeom>
          <a:noFill/>
          <a:ln w="9525">
            <a:solidFill>
              <a:srgbClr val="FF4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ka-GE" altLang="en-US" sz="1100" b="1" dirty="0">
                <a:solidFill>
                  <a:srgbClr val="FF40FF"/>
                </a:solidFill>
              </a:rPr>
              <a:t>მოლეკულათაშორისი </a:t>
            </a:r>
            <a:r>
              <a:rPr lang="es-ES_tradnl" altLang="en-US" sz="1100" b="1" dirty="0">
                <a:solidFill>
                  <a:srgbClr val="FF40FF"/>
                </a:solidFill>
              </a:rPr>
              <a:t> NOE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591051" y="3308350"/>
            <a:ext cx="306916" cy="503238"/>
          </a:xfrm>
          <a:prstGeom prst="rect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8" name="7 Conector recto"/>
          <p:cNvCxnSpPr>
            <a:stCxn id="43011" idx="2"/>
            <a:endCxn id="7" idx="0"/>
          </p:cNvCxnSpPr>
          <p:nvPr/>
        </p:nvCxnSpPr>
        <p:spPr>
          <a:xfrm flipH="1">
            <a:off x="4744509" y="1890385"/>
            <a:ext cx="2543181" cy="1417965"/>
          </a:xfrm>
          <a:prstGeom prst="line">
            <a:avLst/>
          </a:prstGeom>
          <a:ln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6 Rectángulo"/>
          <p:cNvSpPr/>
          <p:nvPr/>
        </p:nvSpPr>
        <p:spPr>
          <a:xfrm>
            <a:off x="6303433" y="3570289"/>
            <a:ext cx="152400" cy="242887"/>
          </a:xfrm>
          <a:prstGeom prst="rect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2" name="7 Conector recto"/>
          <p:cNvCxnSpPr>
            <a:stCxn id="43011" idx="2"/>
            <a:endCxn id="11" idx="0"/>
          </p:cNvCxnSpPr>
          <p:nvPr/>
        </p:nvCxnSpPr>
        <p:spPr>
          <a:xfrm flipH="1">
            <a:off x="6379633" y="1890385"/>
            <a:ext cx="908057" cy="1679904"/>
          </a:xfrm>
          <a:prstGeom prst="line">
            <a:avLst/>
          </a:prstGeom>
          <a:ln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6 Rectángulo"/>
          <p:cNvSpPr/>
          <p:nvPr/>
        </p:nvSpPr>
        <p:spPr>
          <a:xfrm>
            <a:off x="8125884" y="3429000"/>
            <a:ext cx="370416" cy="382588"/>
          </a:xfrm>
          <a:prstGeom prst="rect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6" name="7 Conector recto"/>
          <p:cNvCxnSpPr>
            <a:stCxn id="43011" idx="2"/>
            <a:endCxn id="15" idx="0"/>
          </p:cNvCxnSpPr>
          <p:nvPr/>
        </p:nvCxnSpPr>
        <p:spPr>
          <a:xfrm>
            <a:off x="7287690" y="1890385"/>
            <a:ext cx="1023402" cy="1538615"/>
          </a:xfrm>
          <a:prstGeom prst="line">
            <a:avLst/>
          </a:prstGeom>
          <a:ln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6 Rectángulo"/>
          <p:cNvSpPr/>
          <p:nvPr/>
        </p:nvSpPr>
        <p:spPr>
          <a:xfrm>
            <a:off x="9906000" y="2852738"/>
            <a:ext cx="383117" cy="958850"/>
          </a:xfrm>
          <a:prstGeom prst="rect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20" name="7 Conector recto"/>
          <p:cNvCxnSpPr>
            <a:stCxn id="43011" idx="2"/>
            <a:endCxn id="19" idx="1"/>
          </p:cNvCxnSpPr>
          <p:nvPr/>
        </p:nvCxnSpPr>
        <p:spPr>
          <a:xfrm>
            <a:off x="7287690" y="1890385"/>
            <a:ext cx="2618310" cy="1441778"/>
          </a:xfrm>
          <a:prstGeom prst="line">
            <a:avLst/>
          </a:prstGeom>
          <a:ln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072653"/>
              </p:ext>
            </p:extLst>
          </p:nvPr>
        </p:nvGraphicFramePr>
        <p:xfrm>
          <a:off x="269567" y="1759580"/>
          <a:ext cx="33147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MDLDrawObject Class" r:id="rId4" imgW="2865120" imgH="1697736" progId="MDLDrawOLE.MDLDrawObject.1">
                  <p:embed/>
                </p:oleObj>
              </mc:Choice>
              <mc:Fallback>
                <p:oleObj name="MDLDrawObject Class" r:id="rId4" imgW="2865120" imgH="1697736" progId="MDLDrawOLE.MDLDrawObject.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67" y="1759580"/>
                        <a:ext cx="3314700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3" descr="C:\Users\elene\Desktop\Untitl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6" y="3787778"/>
            <a:ext cx="2553427" cy="220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7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121920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2408674" y="0"/>
            <a:ext cx="6959406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altLang="en-US" sz="1200" b="1" dirty="0">
                <a:solidFill>
                  <a:schemeClr val="tx2"/>
                </a:solidFill>
              </a:rPr>
              <a:t>1.3 </a:t>
            </a:r>
            <a:r>
              <a:rPr lang="ka-GE" altLang="en-US" sz="1200" b="1" dirty="0">
                <a:solidFill>
                  <a:schemeClr val="tx2"/>
                </a:solidFill>
              </a:rPr>
              <a:t>მგ ტერბუტალინის რაცემატი</a:t>
            </a:r>
            <a:r>
              <a:rPr lang="es-ES" altLang="en-US" sz="1200" b="1" dirty="0">
                <a:solidFill>
                  <a:schemeClr val="tx2"/>
                </a:solidFill>
              </a:rPr>
              <a:t>+ 10.1 </a:t>
            </a:r>
            <a:r>
              <a:rPr lang="ka-GE" altLang="en-US" sz="1200" b="1" dirty="0">
                <a:solidFill>
                  <a:schemeClr val="tx2"/>
                </a:solidFill>
              </a:rPr>
              <a:t>მგ</a:t>
            </a:r>
            <a:r>
              <a:rPr lang="es-ES" altLang="en-US" sz="1200" b="1" dirty="0">
                <a:solidFill>
                  <a:schemeClr val="tx2"/>
                </a:solidFill>
              </a:rPr>
              <a:t> </a:t>
            </a:r>
            <a:r>
              <a:rPr lang="es-ES" altLang="en-US" sz="1200" b="1" i="1" dirty="0">
                <a:solidFill>
                  <a:schemeClr val="tx2"/>
                </a:solidFill>
                <a:latin typeface="Symbol" pitchFamily="18" charset="2"/>
              </a:rPr>
              <a:t>b</a:t>
            </a:r>
            <a:r>
              <a:rPr lang="es-ES" altLang="en-US" sz="1200" b="1" dirty="0">
                <a:solidFill>
                  <a:schemeClr val="tx2"/>
                </a:solidFill>
              </a:rPr>
              <a:t>-CD, 0.050 </a:t>
            </a:r>
            <a:r>
              <a:rPr lang="es-ES" altLang="en-US" sz="1200" b="1" dirty="0" err="1">
                <a:solidFill>
                  <a:schemeClr val="tx2"/>
                </a:solidFill>
              </a:rPr>
              <a:t>mM</a:t>
            </a:r>
            <a:r>
              <a:rPr lang="es-ES" altLang="en-US" sz="1200" b="1" dirty="0">
                <a:solidFill>
                  <a:schemeClr val="tx2"/>
                </a:solidFill>
              </a:rPr>
              <a:t> D</a:t>
            </a:r>
            <a:r>
              <a:rPr lang="es-ES" altLang="en-US" sz="1200" b="1" baseline="-25000" dirty="0">
                <a:solidFill>
                  <a:schemeClr val="tx2"/>
                </a:solidFill>
              </a:rPr>
              <a:t>3</a:t>
            </a:r>
            <a:r>
              <a:rPr lang="es-ES" altLang="en-US" sz="1200" b="1" dirty="0">
                <a:solidFill>
                  <a:schemeClr val="tx2"/>
                </a:solidFill>
              </a:rPr>
              <a:t>PO</a:t>
            </a:r>
            <a:r>
              <a:rPr lang="es-ES" altLang="en-US" sz="1200" b="1" baseline="-25000" dirty="0">
                <a:solidFill>
                  <a:schemeClr val="tx2"/>
                </a:solidFill>
              </a:rPr>
              <a:t>4</a:t>
            </a:r>
            <a:r>
              <a:rPr lang="ka-GE" altLang="en-US" sz="1200" b="1" dirty="0">
                <a:solidFill>
                  <a:schemeClr val="tx2"/>
                </a:solidFill>
              </a:rPr>
              <a:t> ბუფერი </a:t>
            </a:r>
            <a:r>
              <a:rPr lang="es-ES" altLang="en-US" sz="1200" b="1" dirty="0">
                <a:solidFill>
                  <a:schemeClr val="tx2"/>
                </a:solidFill>
              </a:rPr>
              <a:t>(pH 2.0, 0.7 </a:t>
            </a:r>
            <a:r>
              <a:rPr lang="es-ES" altLang="en-US" sz="1200" b="1" dirty="0" err="1">
                <a:solidFill>
                  <a:schemeClr val="tx2"/>
                </a:solidFill>
              </a:rPr>
              <a:t>mL</a:t>
            </a:r>
            <a:r>
              <a:rPr lang="es-ES" altLang="en-US" sz="1200" b="1" dirty="0">
                <a:solidFill>
                  <a:schemeClr val="tx2"/>
                </a:solidFill>
              </a:rPr>
              <a:t>) </a:t>
            </a:r>
          </a:p>
          <a:p>
            <a:pPr algn="ctr"/>
            <a:r>
              <a:rPr lang="es-ES" altLang="en-US" sz="1200" b="1" dirty="0">
                <a:solidFill>
                  <a:schemeClr val="tx2"/>
                </a:solidFill>
              </a:rPr>
              <a:t>1D ROESY </a:t>
            </a:r>
            <a:r>
              <a:rPr lang="ka-GE" altLang="en-US" sz="1200" b="1" dirty="0">
                <a:solidFill>
                  <a:schemeClr val="tx2"/>
                </a:solidFill>
              </a:rPr>
              <a:t>სპექტრი </a:t>
            </a:r>
            <a:r>
              <a:rPr lang="es-ES" altLang="en-US" sz="1200" b="1" dirty="0">
                <a:solidFill>
                  <a:schemeClr val="tx2"/>
                </a:solidFill>
              </a:rPr>
              <a:t>(D</a:t>
            </a:r>
            <a:r>
              <a:rPr lang="es-ES" altLang="en-US" sz="1200" b="1" baseline="-25000" dirty="0">
                <a:solidFill>
                  <a:schemeClr val="tx2"/>
                </a:solidFill>
              </a:rPr>
              <a:t>2</a:t>
            </a:r>
            <a:r>
              <a:rPr lang="es-ES" altLang="en-US" sz="1200" b="1" dirty="0">
                <a:solidFill>
                  <a:schemeClr val="tx2"/>
                </a:solidFill>
              </a:rPr>
              <a:t>O, 500 MHz, 25ºC), </a:t>
            </a:r>
            <a:r>
              <a:rPr lang="ka-GE" altLang="en-US" sz="1200" b="1" dirty="0">
                <a:solidFill>
                  <a:schemeClr val="tx2"/>
                </a:solidFill>
              </a:rPr>
              <a:t>დასხივება </a:t>
            </a:r>
            <a:r>
              <a:rPr lang="es-ES" altLang="en-US" sz="1200" b="1" dirty="0">
                <a:solidFill>
                  <a:schemeClr val="tx2"/>
                </a:solidFill>
              </a:rPr>
              <a:t>t 1.28 ppm</a:t>
            </a:r>
            <a:r>
              <a:rPr lang="ka-GE" altLang="en-US" sz="1200" b="1" dirty="0">
                <a:solidFill>
                  <a:schemeClr val="tx2"/>
                </a:solidFill>
              </a:rPr>
              <a:t>-ზე</a:t>
            </a:r>
            <a:r>
              <a:rPr lang="es-ES" altLang="en-US" sz="1200" b="1" dirty="0">
                <a:solidFill>
                  <a:schemeClr val="tx2"/>
                </a:solidFill>
              </a:rPr>
              <a:t> (</a:t>
            </a:r>
            <a:r>
              <a:rPr lang="ka-GE" altLang="en-US" sz="1200" b="1" dirty="0">
                <a:solidFill>
                  <a:srgbClr val="FF0000"/>
                </a:solidFill>
              </a:rPr>
              <a:t>ტერბუტალინის </a:t>
            </a:r>
            <a:r>
              <a:rPr lang="es-ES" altLang="en-US" sz="1200" b="1" dirty="0">
                <a:solidFill>
                  <a:srgbClr val="FF0000"/>
                </a:solidFill>
              </a:rPr>
              <a:t> NHC</a:t>
            </a:r>
            <a:r>
              <a:rPr lang="es-ES" altLang="en-US" sz="1200" b="1" u="sng" dirty="0">
                <a:solidFill>
                  <a:srgbClr val="FF0000"/>
                </a:solidFill>
              </a:rPr>
              <a:t>Me</a:t>
            </a:r>
            <a:r>
              <a:rPr lang="es-ES" altLang="en-US" sz="1200" b="1" baseline="-25000" dirty="0">
                <a:solidFill>
                  <a:srgbClr val="FF0000"/>
                </a:solidFill>
              </a:rPr>
              <a:t>3</a:t>
            </a:r>
            <a:r>
              <a:rPr lang="es-ES" altLang="en-US" sz="1200" b="1" dirty="0">
                <a:solidFill>
                  <a:schemeClr val="tx2"/>
                </a:solidFill>
              </a:rPr>
              <a:t>)</a:t>
            </a:r>
            <a:endParaRPr lang="es-ES" altLang="en-US" sz="1200" dirty="0">
              <a:solidFill>
                <a:schemeClr val="tx2"/>
              </a:solidFill>
            </a:endParaRPr>
          </a:p>
        </p:txBody>
      </p:sp>
      <p:sp>
        <p:nvSpPr>
          <p:cNvPr id="55299" name="CuadroTexto 4"/>
          <p:cNvSpPr txBox="1">
            <a:spLocks noChangeArrowheads="1"/>
          </p:cNvSpPr>
          <p:nvPr/>
        </p:nvSpPr>
        <p:spPr bwMode="auto">
          <a:xfrm>
            <a:off x="7776767" y="1774825"/>
            <a:ext cx="2512227" cy="261610"/>
          </a:xfrm>
          <a:prstGeom prst="rect">
            <a:avLst/>
          </a:prstGeom>
          <a:noFill/>
          <a:ln w="9525">
            <a:solidFill>
              <a:srgbClr val="FF4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ka-GE" altLang="en-US" sz="1100" b="1" dirty="0">
                <a:solidFill>
                  <a:srgbClr val="FF40FF"/>
                </a:solidFill>
              </a:rPr>
              <a:t>მოლეკულათაშორისი</a:t>
            </a:r>
            <a:r>
              <a:rPr lang="es-ES_tradnl" altLang="en-US" sz="1100" b="1" dirty="0">
                <a:solidFill>
                  <a:srgbClr val="FF40FF"/>
                </a:solidFill>
              </a:rPr>
              <a:t> NOE</a:t>
            </a:r>
            <a:r>
              <a:rPr lang="ka-GE" altLang="en-US" sz="1100" b="1" dirty="0">
                <a:solidFill>
                  <a:srgbClr val="FF40FF"/>
                </a:solidFill>
              </a:rPr>
              <a:t> </a:t>
            </a:r>
            <a:r>
              <a:rPr lang="en-US" altLang="en-US" sz="1100" b="1" dirty="0" err="1">
                <a:solidFill>
                  <a:srgbClr val="FF40FF"/>
                </a:solidFill>
              </a:rPr>
              <a:t>bCD</a:t>
            </a:r>
            <a:r>
              <a:rPr lang="en-US" altLang="en-US" sz="1100" b="1" dirty="0">
                <a:solidFill>
                  <a:srgbClr val="FF40FF"/>
                </a:solidFill>
              </a:rPr>
              <a:t> H-3</a:t>
            </a:r>
            <a:endParaRPr lang="es-ES_tradnl" altLang="en-US" sz="1100" b="1" dirty="0">
              <a:solidFill>
                <a:srgbClr val="FF40FF"/>
              </a:solidFill>
            </a:endParaRPr>
          </a:p>
        </p:txBody>
      </p:sp>
      <p:sp>
        <p:nvSpPr>
          <p:cNvPr id="13" name="6 Rectángulo"/>
          <p:cNvSpPr/>
          <p:nvPr/>
        </p:nvSpPr>
        <p:spPr>
          <a:xfrm>
            <a:off x="7152218" y="2852739"/>
            <a:ext cx="575733" cy="1081087"/>
          </a:xfrm>
          <a:prstGeom prst="rect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4" name="7 Conector recto"/>
          <p:cNvCxnSpPr>
            <a:stCxn id="55299" idx="2"/>
            <a:endCxn id="13" idx="3"/>
          </p:cNvCxnSpPr>
          <p:nvPr/>
        </p:nvCxnSpPr>
        <p:spPr>
          <a:xfrm flipH="1">
            <a:off x="7727951" y="2036435"/>
            <a:ext cx="1304930" cy="1356848"/>
          </a:xfrm>
          <a:prstGeom prst="line">
            <a:avLst/>
          </a:prstGeom>
          <a:ln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elene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6" y="4060734"/>
            <a:ext cx="2553427" cy="220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072653"/>
              </p:ext>
            </p:extLst>
          </p:nvPr>
        </p:nvGraphicFramePr>
        <p:xfrm>
          <a:off x="269875" y="1758950"/>
          <a:ext cx="33147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MDLDrawObject Class" r:id="rId5" imgW="2865120" imgH="1697736" progId="MDLDrawOLE.MDLDrawObject.1">
                  <p:embed/>
                </p:oleObj>
              </mc:Choice>
              <mc:Fallback>
                <p:oleObj name="MDLDrawObject Class" r:id="rId5" imgW="2865120" imgH="1697736" progId="MDLDrawOLE.MDLDrawObject.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" y="1758950"/>
                        <a:ext cx="3314700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0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495"/>
            <a:ext cx="12192000" cy="620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737407" y="8626"/>
            <a:ext cx="9615133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altLang="en-US" sz="1200" b="1" dirty="0">
                <a:solidFill>
                  <a:schemeClr val="tx2"/>
                </a:solidFill>
              </a:rPr>
              <a:t>1.3 </a:t>
            </a:r>
            <a:r>
              <a:rPr lang="ka-GE" altLang="en-US" sz="1200" b="1" dirty="0">
                <a:solidFill>
                  <a:schemeClr val="tx2"/>
                </a:solidFill>
              </a:rPr>
              <a:t>მგ ტერბუტალინის რაცემატი</a:t>
            </a:r>
            <a:r>
              <a:rPr lang="es-ES" altLang="en-US" sz="1200" b="1" dirty="0">
                <a:solidFill>
                  <a:schemeClr val="tx2"/>
                </a:solidFill>
              </a:rPr>
              <a:t>+ 10.1 </a:t>
            </a:r>
            <a:r>
              <a:rPr lang="ka-GE" altLang="en-US" sz="1200" b="1" dirty="0">
                <a:solidFill>
                  <a:schemeClr val="tx2"/>
                </a:solidFill>
              </a:rPr>
              <a:t>მგ</a:t>
            </a:r>
            <a:r>
              <a:rPr lang="es-ES" altLang="en-US" sz="1200" b="1" dirty="0">
                <a:solidFill>
                  <a:schemeClr val="tx2"/>
                </a:solidFill>
              </a:rPr>
              <a:t> </a:t>
            </a:r>
            <a:r>
              <a:rPr lang="es-ES" altLang="en-US" sz="1200" b="1" i="1" dirty="0">
                <a:solidFill>
                  <a:schemeClr val="tx2"/>
                </a:solidFill>
                <a:latin typeface="Symbol" pitchFamily="18" charset="2"/>
              </a:rPr>
              <a:t>b</a:t>
            </a:r>
            <a:r>
              <a:rPr lang="es-ES" altLang="en-US" sz="1200" b="1" dirty="0">
                <a:solidFill>
                  <a:schemeClr val="tx2"/>
                </a:solidFill>
              </a:rPr>
              <a:t>-CD, 0.050 </a:t>
            </a:r>
            <a:r>
              <a:rPr lang="es-ES" altLang="en-US" sz="1200" b="1" dirty="0" err="1">
                <a:solidFill>
                  <a:schemeClr val="tx2"/>
                </a:solidFill>
              </a:rPr>
              <a:t>mM</a:t>
            </a:r>
            <a:r>
              <a:rPr lang="es-ES" altLang="en-US" sz="1200" b="1" dirty="0">
                <a:solidFill>
                  <a:schemeClr val="tx2"/>
                </a:solidFill>
              </a:rPr>
              <a:t> D</a:t>
            </a:r>
            <a:r>
              <a:rPr lang="es-ES" altLang="en-US" sz="1200" b="1" baseline="-25000" dirty="0">
                <a:solidFill>
                  <a:schemeClr val="tx2"/>
                </a:solidFill>
              </a:rPr>
              <a:t>3</a:t>
            </a:r>
            <a:r>
              <a:rPr lang="es-ES" altLang="en-US" sz="1200" b="1" dirty="0">
                <a:solidFill>
                  <a:schemeClr val="tx2"/>
                </a:solidFill>
              </a:rPr>
              <a:t>PO</a:t>
            </a:r>
            <a:r>
              <a:rPr lang="es-ES" altLang="en-US" sz="1200" b="1" baseline="-25000" dirty="0">
                <a:solidFill>
                  <a:schemeClr val="tx2"/>
                </a:solidFill>
              </a:rPr>
              <a:t>4</a:t>
            </a:r>
            <a:r>
              <a:rPr lang="ka-GE" altLang="en-US" sz="1200" b="1" dirty="0">
                <a:solidFill>
                  <a:schemeClr val="tx2"/>
                </a:solidFill>
              </a:rPr>
              <a:t> ბუფერი </a:t>
            </a:r>
            <a:r>
              <a:rPr lang="es-ES" altLang="en-US" sz="1200" b="1" dirty="0">
                <a:solidFill>
                  <a:schemeClr val="tx2"/>
                </a:solidFill>
              </a:rPr>
              <a:t>(pH 2.0, 0.7 </a:t>
            </a:r>
            <a:r>
              <a:rPr lang="es-ES" altLang="en-US" sz="1200" b="1" dirty="0" err="1">
                <a:solidFill>
                  <a:schemeClr val="tx2"/>
                </a:solidFill>
              </a:rPr>
              <a:t>mL</a:t>
            </a:r>
            <a:r>
              <a:rPr lang="es-ES" altLang="en-US" sz="1200" b="1" dirty="0">
                <a:solidFill>
                  <a:schemeClr val="tx2"/>
                </a:solidFill>
              </a:rPr>
              <a:t>) </a:t>
            </a:r>
          </a:p>
          <a:p>
            <a:pPr algn="ctr"/>
            <a:r>
              <a:rPr lang="es-ES" altLang="en-US" sz="1200" b="1" dirty="0">
                <a:solidFill>
                  <a:schemeClr val="tx2"/>
                </a:solidFill>
              </a:rPr>
              <a:t>1D ROESY </a:t>
            </a:r>
            <a:r>
              <a:rPr lang="ka-GE" altLang="en-US" sz="1200" b="1" dirty="0">
                <a:solidFill>
                  <a:schemeClr val="tx2"/>
                </a:solidFill>
              </a:rPr>
              <a:t>სპექტრი </a:t>
            </a:r>
            <a:r>
              <a:rPr lang="es-ES" altLang="en-US" sz="1200" b="1" dirty="0">
                <a:solidFill>
                  <a:schemeClr val="tx2"/>
                </a:solidFill>
              </a:rPr>
              <a:t>(D</a:t>
            </a:r>
            <a:r>
              <a:rPr lang="es-ES" altLang="en-US" sz="1200" b="1" baseline="-25000" dirty="0">
                <a:solidFill>
                  <a:schemeClr val="tx2"/>
                </a:solidFill>
              </a:rPr>
              <a:t>2</a:t>
            </a:r>
            <a:r>
              <a:rPr lang="es-ES" altLang="en-US" sz="1200" b="1" dirty="0">
                <a:solidFill>
                  <a:schemeClr val="tx2"/>
                </a:solidFill>
              </a:rPr>
              <a:t>O, 500 MHz, 25ºC), </a:t>
            </a:r>
            <a:r>
              <a:rPr lang="ka-GE" altLang="en-US" sz="1200" b="1" dirty="0">
                <a:solidFill>
                  <a:schemeClr val="tx2"/>
                </a:solidFill>
              </a:rPr>
              <a:t>დასხივება  </a:t>
            </a:r>
            <a:r>
              <a:rPr lang="es-ES" altLang="en-US" sz="1200" b="1" dirty="0">
                <a:solidFill>
                  <a:schemeClr val="tx2"/>
                </a:solidFill>
              </a:rPr>
              <a:t>4.92 ppm</a:t>
            </a:r>
            <a:r>
              <a:rPr lang="ka-GE" altLang="en-US" sz="1200" b="1" dirty="0">
                <a:solidFill>
                  <a:schemeClr val="tx2"/>
                </a:solidFill>
              </a:rPr>
              <a:t>-ზე</a:t>
            </a:r>
            <a:r>
              <a:rPr lang="es-ES" altLang="en-US" sz="1200" b="1" dirty="0">
                <a:solidFill>
                  <a:schemeClr val="tx2"/>
                </a:solidFill>
              </a:rPr>
              <a:t> (</a:t>
            </a:r>
            <a:r>
              <a:rPr lang="es-ES" altLang="en-US" sz="1200" b="1" i="1" dirty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s-ES" altLang="en-US" sz="1200" b="1" dirty="0">
                <a:solidFill>
                  <a:srgbClr val="FF0000"/>
                </a:solidFill>
              </a:rPr>
              <a:t>-CD H-1</a:t>
            </a:r>
            <a:r>
              <a:rPr lang="es-ES" altLang="en-US" sz="1200" b="1" dirty="0">
                <a:solidFill>
                  <a:schemeClr val="tx2"/>
                </a:solidFill>
              </a:rPr>
              <a:t>)</a:t>
            </a:r>
            <a:endParaRPr lang="ka-GE" altLang="en-US" sz="1200" b="1" dirty="0">
              <a:solidFill>
                <a:schemeClr val="tx2"/>
              </a:solidFill>
            </a:endParaRPr>
          </a:p>
          <a:p>
            <a:pPr algn="ctr"/>
            <a:r>
              <a:rPr lang="ka-GE" altLang="en-US" sz="1200" b="1" dirty="0">
                <a:solidFill>
                  <a:schemeClr val="tx2"/>
                </a:solidFill>
              </a:rPr>
              <a:t>არ გვაქვს გარეგანი კომპლექსი იმის გამო რომ გარეთა პროტონების დასხივებისას არ მიგვიღია ტერბუტალინის პროტონებიდან სიგნალი</a:t>
            </a:r>
            <a:endParaRPr lang="es-ES" altLang="en-US" sz="120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072653"/>
              </p:ext>
            </p:extLst>
          </p:nvPr>
        </p:nvGraphicFramePr>
        <p:xfrm>
          <a:off x="269875" y="1758950"/>
          <a:ext cx="33147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MDLDrawObject Class" r:id="rId4" imgW="2865120" imgH="1697736" progId="MDLDrawOLE.MDLDrawObject.1">
                  <p:embed/>
                </p:oleObj>
              </mc:Choice>
              <mc:Fallback>
                <p:oleObj name="MDLDrawObject Class" r:id="rId4" imgW="2865120" imgH="1697736" progId="MDLDrawOLE.MDLDrawObject.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" y="1758950"/>
                        <a:ext cx="3314700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 descr="C:\Users\elene\Desktop\Untitl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29" y="4189495"/>
            <a:ext cx="2553427" cy="220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0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</a:t>
            </a:r>
            <a:r>
              <a:rPr lang="ka-GE" dirty="0"/>
              <a:t>კომპლექსის სტრუქტურა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9860" y="2614194"/>
            <a:ext cx="3414056" cy="307265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07854" y="1413865"/>
            <a:ext cx="73196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ka-GE" dirty="0" smtClean="0"/>
              <a:t>ბეტაციკლოდექსტრინის და ტერბუტალინის ჩართული კომპლექსი.</a:t>
            </a:r>
          </a:p>
          <a:p>
            <a:pPr algn="just"/>
            <a:r>
              <a:rPr lang="ka-GE" dirty="0"/>
              <a:t> </a:t>
            </a:r>
            <a:r>
              <a:rPr lang="ka-GE" dirty="0" smtClean="0"/>
              <a:t>         ჰუდროფობული ურთიერთქმედებით წარმოქმნილი.</a:t>
            </a:r>
          </a:p>
          <a:p>
            <a:pPr algn="just"/>
            <a:r>
              <a:rPr lang="ka-GE" dirty="0" smtClean="0"/>
              <a:t>           </a:t>
            </a:r>
            <a:r>
              <a:rPr lang="en-US" dirty="0" smtClean="0"/>
              <a:t>     </a:t>
            </a:r>
            <a:r>
              <a:rPr lang="ka-GE" dirty="0"/>
              <a:t> </a:t>
            </a:r>
            <a:r>
              <a:rPr lang="ka-GE" dirty="0" smtClean="0"/>
              <a:t>           ვიყენებთ შედარებისთვის</a:t>
            </a:r>
          </a:p>
          <a:p>
            <a:r>
              <a:rPr lang="ka-GE" dirty="0" smtClean="0"/>
              <a:t>               </a:t>
            </a:r>
            <a:r>
              <a:rPr lang="en-US" dirty="0" smtClean="0"/>
              <a:t>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746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                              დასკვნა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/>
              <a:t>შევისწავლეთ ტერბუტალინის დაყოფა და მიგრაციის რიგი სხვადასხვა ციკლოდექსტრინების გამოყენებით</a:t>
            </a:r>
          </a:p>
          <a:p>
            <a:r>
              <a:rPr lang="ka-GE" dirty="0"/>
              <a:t>იქნა შესწავლილი ტერბუტალინისა და ბეტა-ციკლოდექსტრინის კომპლექსის სტრუქტურა</a:t>
            </a:r>
          </a:p>
          <a:p>
            <a:pPr marL="0" indent="0">
              <a:buNone/>
            </a:pPr>
            <a:endParaRPr lang="ka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1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954" y="1086191"/>
            <a:ext cx="11197047" cy="6479177"/>
          </a:xfrm>
        </p:spPr>
        <p:txBody>
          <a:bodyPr/>
          <a:lstStyle/>
          <a:p>
            <a:pPr marL="0" indent="0">
              <a:buNone/>
            </a:pPr>
            <a:r>
              <a:rPr lang="ka-GE" dirty="0"/>
              <a:t>                           </a:t>
            </a:r>
          </a:p>
          <a:p>
            <a:pPr marL="0" indent="0">
              <a:buNone/>
            </a:pPr>
            <a:endParaRPr lang="ka-GE" dirty="0"/>
          </a:p>
          <a:p>
            <a:pPr marL="0" indent="0">
              <a:buNone/>
            </a:pPr>
            <a:endParaRPr lang="ka-GE" dirty="0"/>
          </a:p>
          <a:p>
            <a:pPr marL="0" indent="0">
              <a:buNone/>
            </a:pPr>
            <a:r>
              <a:rPr lang="ka-GE" dirty="0"/>
              <a:t>        </a:t>
            </a:r>
            <a:r>
              <a:rPr lang="ka-GE" sz="5400" dirty="0"/>
              <a:t>გმადლობთ ყურადღებისთვის!</a:t>
            </a:r>
            <a:endParaRPr lang="en-US" sz="5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9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683" y="104068"/>
            <a:ext cx="9784080" cy="1508760"/>
          </a:xfrm>
        </p:spPr>
        <p:txBody>
          <a:bodyPr/>
          <a:lstStyle/>
          <a:p>
            <a:r>
              <a:rPr lang="ka-GE" dirty="0"/>
              <a:t>            </a:t>
            </a:r>
            <a:r>
              <a:rPr lang="ka-GE" sz="4400" dirty="0"/>
              <a:t>გამოყენებული ლიტერატურა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" y="1803584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dirty="0"/>
              <a:t>http://ka.medicine-cure.com/ovr5_303.htm</a:t>
            </a:r>
            <a:endParaRPr lang="en-US" sz="1200" dirty="0"/>
          </a:p>
          <a:p>
            <a:r>
              <a:rPr lang="ka-GE" sz="1200" dirty="0" smtClean="0"/>
              <a:t>http</a:t>
            </a:r>
            <a:r>
              <a:rPr lang="ka-GE" sz="1200" dirty="0"/>
              <a:t>://www.sciencedirect.com/topics/page/Adrenergic_receptor</a:t>
            </a:r>
            <a:endParaRPr lang="en-US" sz="1200" dirty="0"/>
          </a:p>
          <a:p>
            <a:r>
              <a:rPr lang="ka-GE" sz="1200" dirty="0"/>
              <a:t>https://pubchem.ncbi.nlm.nih.gov/compound/terbutaline#section=Top</a:t>
            </a:r>
            <a:endParaRPr lang="en-US" sz="1200" dirty="0"/>
          </a:p>
          <a:p>
            <a:r>
              <a:rPr lang="ka-GE" sz="1200" dirty="0"/>
              <a:t>http://web.chem.ucla.edu/~harding/notes/notes_14C_stereo01.pdf</a:t>
            </a:r>
            <a:endParaRPr lang="en-US" sz="1200" dirty="0"/>
          </a:p>
          <a:p>
            <a:r>
              <a:rPr lang="ka-GE" sz="1200" dirty="0"/>
              <a:t>https://www.ncbi.nlm.nih.gov/pubmed/23666078</a:t>
            </a:r>
            <a:endParaRPr lang="en-US" sz="1200" dirty="0"/>
          </a:p>
          <a:p>
            <a:r>
              <a:rPr lang="ka-GE" sz="1200" dirty="0"/>
              <a:t>http://onlinelibrary.wiley.com/doi/10.1002/hlca.201300300/abstract</a:t>
            </a:r>
            <a:endParaRPr lang="en-US" sz="1200" dirty="0"/>
          </a:p>
          <a:p>
            <a:r>
              <a:rPr lang="ka-GE" sz="1200" dirty="0"/>
              <a:t>https://chem.libretexts.org/Core/Organic_Chemistry/Chirality/Chirality_and_Stereoisomers</a:t>
            </a:r>
            <a:endParaRPr lang="en-US" sz="1200" dirty="0"/>
          </a:p>
          <a:p>
            <a:r>
              <a:rPr lang="ka-GE" sz="1200" dirty="0"/>
              <a:t>https://chem.libretexts.org/Core/Organic_Chemistry/Chirality</a:t>
            </a:r>
            <a:endParaRPr lang="en-US" sz="1200" dirty="0"/>
          </a:p>
          <a:p>
            <a:r>
              <a:rPr lang="ka-GE" sz="1200" dirty="0"/>
              <a:t>http://www.colby.edu/chemistry/CH332/laboratory/Agilent%20CE%20Primer.pdf</a:t>
            </a:r>
            <a:endParaRPr lang="en-US" sz="1200" dirty="0"/>
          </a:p>
          <a:p>
            <a:r>
              <a:rPr lang="ka-GE" sz="1200" dirty="0"/>
              <a:t>http://ro.ecu.edu.au/cgi/viewcontent.cgi?article=1445&amp;context=theses</a:t>
            </a:r>
            <a:endParaRPr lang="en-US" sz="1200" dirty="0"/>
          </a:p>
          <a:p>
            <a:r>
              <a:rPr lang="ka-GE" sz="1200" dirty="0"/>
              <a:t>https://link.springer.com/chapter/10.1007%2F978-1-4615-6998-5_16#page-1</a:t>
            </a:r>
            <a:endParaRPr lang="en-US" sz="1200" dirty="0"/>
          </a:p>
          <a:p>
            <a:r>
              <a:rPr lang="ka-GE" sz="1200" dirty="0"/>
              <a:t>http://ro.ecu.edu.au/cgi/viewcontent.cgi?article=1445&amp;context=theses</a:t>
            </a:r>
            <a:endParaRPr lang="en-US" sz="1200" dirty="0"/>
          </a:p>
          <a:p>
            <a:r>
              <a:rPr lang="ka-GE" sz="1200" dirty="0">
                <a:hlinkClick r:id="rId2"/>
              </a:rPr>
              <a:t>https://</a:t>
            </a:r>
            <a:r>
              <a:rPr lang="ka-GE" sz="1200" dirty="0" smtClean="0">
                <a:hlinkClick r:id="rId2"/>
              </a:rPr>
              <a:t>www.ncbi.nlm.nih.gov/pubmed/12226716</a:t>
            </a:r>
            <a:endParaRPr lang="en-US" sz="1200" dirty="0" smtClean="0"/>
          </a:p>
          <a:p>
            <a:r>
              <a:rPr lang="ka-GE" sz="1200" dirty="0"/>
              <a:t>https://</a:t>
            </a:r>
            <a:r>
              <a:rPr lang="ka-GE" sz="1200" dirty="0" smtClean="0"/>
              <a:t>en.wikipedia.org/wiki/Adrenergic_agonist</a:t>
            </a:r>
            <a:endParaRPr lang="en-US" sz="1200" dirty="0"/>
          </a:p>
          <a:p>
            <a:r>
              <a:rPr lang="ka-GE" sz="1200" dirty="0"/>
              <a:t>https://www.researchgate.net/figure/6471384_fig1_FIGURE-1-Enzymatic-conversion-of-starch-to-natural-cyclodextrins-Reprinted-with</a:t>
            </a:r>
            <a:endParaRPr lang="en-US" sz="1200" dirty="0"/>
          </a:p>
          <a:p>
            <a:r>
              <a:rPr lang="ka-GE" sz="1200" dirty="0">
                <a:hlinkClick r:id="rId3"/>
              </a:rPr>
              <a:t>https://</a:t>
            </a:r>
            <a:r>
              <a:rPr lang="ka-GE" sz="1200" dirty="0" smtClean="0">
                <a:hlinkClick r:id="rId3"/>
              </a:rPr>
              <a:t>www.researchgate.net/profile/Zhaofeng_Li3/publication/268983067/figure/fig2/AS:392218931154951@1470523688478/Fig-2-Scheme-of-the-gcyclization-reaction-of-CGTase-The-enzyme-first-cleaves-the-a.png</a:t>
            </a:r>
            <a:endParaRPr lang="en-US" sz="1200" dirty="0" smtClean="0"/>
          </a:p>
          <a:p>
            <a:r>
              <a:rPr lang="ka-GE" sz="1200" dirty="0"/>
              <a:t>https://</a:t>
            </a:r>
            <a:r>
              <a:rPr lang="ka-GE" sz="1200" dirty="0" smtClean="0"/>
              <a:t>en.wikipedia.org/wiki/Adrenergic_agonist</a:t>
            </a:r>
            <a:endParaRPr lang="en-US" sz="1200" dirty="0"/>
          </a:p>
          <a:p>
            <a:r>
              <a:rPr lang="ka-GE" sz="1200" dirty="0"/>
              <a:t>http://hyperphysics.phy-astr.gsu.edu/hbase/Nuclear/nmr.html</a:t>
            </a:r>
            <a:endParaRPr lang="en-US" sz="1200" dirty="0"/>
          </a:p>
          <a:p>
            <a:r>
              <a:rPr lang="ka-GE" sz="1200" u="sng" dirty="0">
                <a:hlinkClick r:id="rId4"/>
              </a:rPr>
              <a:t>https://www2.chemistry.msu.edu/faculty/reusch/virttxtjml/spectrpy/nmr/nmr1.htm</a:t>
            </a:r>
            <a:endParaRPr lang="en-US" sz="1200" dirty="0"/>
          </a:p>
          <a:p>
            <a:r>
              <a:rPr lang="en-US" sz="1200" dirty="0" err="1"/>
              <a:t>Enantioseparations</a:t>
            </a:r>
            <a:r>
              <a:rPr lang="en-US" sz="1200" dirty="0"/>
              <a:t> in capillary </a:t>
            </a:r>
            <a:r>
              <a:rPr lang="en-US" sz="1200" dirty="0" err="1"/>
              <a:t>electromigration</a:t>
            </a:r>
            <a:r>
              <a:rPr lang="en-US" sz="1200" dirty="0"/>
              <a:t> techniques: recent developments and future trends *,1 </a:t>
            </a:r>
            <a:r>
              <a:rPr lang="en-US" sz="1200" dirty="0" err="1"/>
              <a:t>Bezhan</a:t>
            </a:r>
            <a:r>
              <a:rPr lang="en-US" sz="1200" dirty="0"/>
              <a:t> </a:t>
            </a:r>
            <a:r>
              <a:rPr lang="en-US" sz="1200" dirty="0" err="1"/>
              <a:t>Chankvetadze</a:t>
            </a:r>
            <a:r>
              <a:rPr lang="en-US" sz="1200" dirty="0"/>
              <a:t> , Gottfried </a:t>
            </a:r>
            <a:r>
              <a:rPr lang="en-US" sz="1200" dirty="0" err="1"/>
              <a:t>Blaschke</a:t>
            </a:r>
            <a:r>
              <a:rPr lang="en-US" sz="1200" dirty="0"/>
              <a:t> University of Munster ¨ ¨ , Institute of Pharmaceutical Chemistry, </a:t>
            </a:r>
            <a:r>
              <a:rPr lang="en-US" sz="1200" dirty="0" err="1"/>
              <a:t>Hittorfstrasse</a:t>
            </a:r>
            <a:r>
              <a:rPr lang="en-US" sz="1200" dirty="0"/>
              <a:t> 58-62, 48149 Munster, Germany</a:t>
            </a:r>
          </a:p>
          <a:p>
            <a:r>
              <a:rPr lang="en-US" sz="1200" dirty="0"/>
              <a:t>Combined approach using capillary electrophoresis and NMR spectroscopy for an understanding of </a:t>
            </a:r>
            <a:r>
              <a:rPr lang="en-US" sz="1200" dirty="0" err="1"/>
              <a:t>enantioselective</a:t>
            </a:r>
            <a:r>
              <a:rPr lang="en-US" sz="1200" dirty="0"/>
              <a:t> recognition mechanisms by </a:t>
            </a:r>
            <a:r>
              <a:rPr lang="en-US" sz="1200" dirty="0" err="1"/>
              <a:t>cyclodextrins</a:t>
            </a:r>
            <a:r>
              <a:rPr lang="en-US" sz="1200" dirty="0"/>
              <a:t> </a:t>
            </a:r>
            <a:r>
              <a:rPr lang="en-US" sz="1200" dirty="0" err="1"/>
              <a:t>Bezhan</a:t>
            </a:r>
            <a:r>
              <a:rPr lang="en-US" sz="1200" dirty="0"/>
              <a:t> </a:t>
            </a:r>
            <a:r>
              <a:rPr lang="en-US" sz="1200" dirty="0" err="1"/>
              <a:t>Chankvetadze</a:t>
            </a:r>
            <a:endParaRPr lang="en-US" sz="1200" dirty="0"/>
          </a:p>
          <a:p>
            <a:r>
              <a:rPr lang="en-US" sz="1200" dirty="0" err="1"/>
              <a:t>Enantioseparations</a:t>
            </a:r>
            <a:r>
              <a:rPr lang="en-US" sz="1200" dirty="0"/>
              <a:t> by using capillary electrophoretic techniques The story of 20 and a few more years </a:t>
            </a:r>
            <a:r>
              <a:rPr lang="en-US" sz="1200" dirty="0" err="1"/>
              <a:t>Bezhan</a:t>
            </a:r>
            <a:r>
              <a:rPr lang="en-US" sz="1200" dirty="0"/>
              <a:t> </a:t>
            </a:r>
            <a:r>
              <a:rPr lang="en-US" sz="1200" dirty="0" err="1"/>
              <a:t>Chankvetadze</a:t>
            </a:r>
            <a:endParaRPr lang="en-US" sz="1200" dirty="0"/>
          </a:p>
          <a:p>
            <a:r>
              <a:rPr lang="en-US" sz="1200" dirty="0"/>
              <a:t>Research of some physical and chemical mechanisms of separation of chiral beta blockers using novel polysaccharide base columns, </a:t>
            </a:r>
            <a:r>
              <a:rPr lang="en-US" sz="1200" dirty="0" err="1"/>
              <a:t>Khatuna</a:t>
            </a:r>
            <a:r>
              <a:rPr lang="en-US" sz="1200" dirty="0"/>
              <a:t> </a:t>
            </a:r>
            <a:r>
              <a:rPr lang="en-US" sz="1200" dirty="0" err="1"/>
              <a:t>Gogaladze</a:t>
            </a:r>
            <a:endParaRPr lang="en-US" sz="1200" dirty="0"/>
          </a:p>
          <a:p>
            <a:r>
              <a:rPr lang="en-US" sz="1200" dirty="0" err="1"/>
              <a:t>Phyiscal</a:t>
            </a:r>
            <a:r>
              <a:rPr lang="en-US" sz="1200" dirty="0"/>
              <a:t> Chemistry 9</a:t>
            </a:r>
            <a:r>
              <a:rPr lang="en-US" sz="1200" baseline="30000" dirty="0"/>
              <a:t>Th</a:t>
            </a:r>
            <a:r>
              <a:rPr lang="en-US" sz="1200" dirty="0"/>
              <a:t> edition, Peter </a:t>
            </a:r>
            <a:r>
              <a:rPr lang="en-US" sz="1200" dirty="0" err="1"/>
              <a:t>akins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93619" y="0"/>
            <a:ext cx="10515600" cy="1325563"/>
          </a:xfrm>
        </p:spPr>
        <p:txBody>
          <a:bodyPr/>
          <a:lstStyle/>
          <a:p>
            <a:r>
              <a:rPr lang="en-US" dirty="0"/>
              <a:t>                              </a:t>
            </a:r>
            <a:r>
              <a:rPr lang="ka-GE" dirty="0"/>
              <a:t>კვლევის ობიექტი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      </a:t>
            </a:r>
            <a:r>
              <a:rPr lang="ka-GE" dirty="0" smtClean="0"/>
              <a:t>ტერბუტალინი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95" y="2656587"/>
            <a:ext cx="6415707" cy="378163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84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69" y="0"/>
            <a:ext cx="9404723" cy="1400530"/>
          </a:xfrm>
        </p:spPr>
        <p:txBody>
          <a:bodyPr/>
          <a:lstStyle/>
          <a:p>
            <a:r>
              <a:rPr lang="ka-GE" dirty="0"/>
              <a:t>ქირალობა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643" y="1345552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sz="2400" dirty="0"/>
              <a:t>ქირალობა აღნიშნავს რომ ნებისმიერთი ორი საგანი, ერთმანეთის მიმართ ისეთ მდგომარეობაშია, როგორც მარჯვენა მარცხენა ხელი და ა.შ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3" y="3084368"/>
            <a:ext cx="3446426" cy="3543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26" y="3084368"/>
            <a:ext cx="2981325" cy="3543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308" y="3084368"/>
            <a:ext cx="4537644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7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276" y="0"/>
            <a:ext cx="9404723" cy="1400530"/>
          </a:xfrm>
        </p:spPr>
        <p:txBody>
          <a:bodyPr>
            <a:normAutofit/>
          </a:bodyPr>
          <a:lstStyle/>
          <a:p>
            <a:r>
              <a:rPr lang="ka-GE" dirty="0"/>
              <a:t>          გამოყენებული მეთოდი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494759"/>
            <a:ext cx="9784080" cy="4206240"/>
          </a:xfrm>
        </p:spPr>
        <p:txBody>
          <a:bodyPr>
            <a:normAutofit/>
          </a:bodyPr>
          <a:lstStyle/>
          <a:p>
            <a:r>
              <a:rPr lang="ka-GE" dirty="0"/>
              <a:t>ნივთიერებათა დაყოფა კაპილარულ ელექტროფორეზში დაფუძნებულია ელექტრულ ველში მათ განსხვავებულ ძვრადობაზე</a:t>
            </a:r>
            <a:endParaRPr lang="en-US" dirty="0"/>
          </a:p>
          <a:p>
            <a:r>
              <a:rPr lang="ka-GE" dirty="0"/>
              <a:t>ნივთიერებათა ძვრადობის მიზეზი კაპილარულ ელექტროფორეზში არის საანალიზო ნივთიერებაში მაღალი ძაბვის გავლენით აღძრული ელ.ფორეტული ძვრადობა და კაპილარში აღძრული </a:t>
            </a:r>
            <a:r>
              <a:rPr lang="ka-GE" dirty="0" smtClean="0"/>
              <a:t>ელ.ოსმოტური</a:t>
            </a:r>
            <a:r>
              <a:rPr lang="en-US" dirty="0" smtClean="0"/>
              <a:t> </a:t>
            </a:r>
            <a:r>
              <a:rPr lang="ka-GE" dirty="0" smtClean="0"/>
              <a:t>ნაკადი.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797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12055"/>
            <a:ext cx="10972800" cy="5114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sz="2400" dirty="0"/>
              <a:t>ნივთიერებათა გადაადგილება კაპილარში დაფუძნებულია ელექტროოსმოტურ და ელექტროფორეტულ ძვრადობაზე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25424"/>
            <a:ext cx="4972050" cy="4162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25423"/>
            <a:ext cx="530542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69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                           ხელსაწყო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07" y="2052638"/>
            <a:ext cx="4195762" cy="4195762"/>
          </a:xfrm>
        </p:spPr>
      </p:pic>
      <p:sp>
        <p:nvSpPr>
          <p:cNvPr id="5" name="TextBox 4"/>
          <p:cNvSpPr txBox="1"/>
          <p:nvPr/>
        </p:nvSpPr>
        <p:spPr>
          <a:xfrm>
            <a:off x="3070432" y="6447790"/>
            <a:ext cx="5012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lfaen" panose="010A0502050306030303" pitchFamily="18" charset="0"/>
              </a:rPr>
              <a:t>Agent technologies 7100 Capillary electrophoresis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655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280190"/>
            <a:ext cx="9404723" cy="1400530"/>
          </a:xfrm>
        </p:spPr>
        <p:txBody>
          <a:bodyPr>
            <a:normAutofit/>
          </a:bodyPr>
          <a:lstStyle/>
          <a:p>
            <a:r>
              <a:rPr lang="ka-GE" dirty="0"/>
              <a:t>             მეთოდის უპირატესობა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dirty="0" smtClean="0"/>
              <a:t>თეორიული თეფშების მაღალი რიცხვი</a:t>
            </a:r>
            <a:endParaRPr lang="ka-GE" dirty="0"/>
          </a:p>
          <a:p>
            <a:r>
              <a:rPr lang="ka-GE" dirty="0"/>
              <a:t>ნიმუშის მცირე რაოდენობა</a:t>
            </a:r>
          </a:p>
          <a:p>
            <a:r>
              <a:rPr lang="ka-GE" dirty="0"/>
              <a:t>საანალიზო ნიმუშის და კაპილარის მომზადების სიმარტივე</a:t>
            </a:r>
          </a:p>
          <a:p>
            <a:r>
              <a:rPr lang="ka-GE" dirty="0"/>
              <a:t>მცირე მოცულობის წყლიანი ბუფერების გამოყენება</a:t>
            </a:r>
          </a:p>
          <a:p>
            <a:endParaRPr lang="ka-GE" dirty="0"/>
          </a:p>
          <a:p>
            <a:r>
              <a:rPr lang="ka-GE" dirty="0"/>
              <a:t>ნაკლი მდგომარეობს მეთოდის პრეპარატული მაშტაბების გამოუყენებლობაში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702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25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ka-GE" dirty="0"/>
              <a:t>მეთოდის უპირატესობის მათემატიკური გამოსახვა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869" y="1965088"/>
            <a:ext cx="5287113" cy="1362265"/>
          </a:xfrm>
        </p:spPr>
      </p:pic>
      <p:sp>
        <p:nvSpPr>
          <p:cNvPr id="3" name="TextBox 2"/>
          <p:cNvSpPr txBox="1"/>
          <p:nvPr/>
        </p:nvSpPr>
        <p:spPr>
          <a:xfrm>
            <a:off x="3049869" y="3733527"/>
            <a:ext cx="5287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lfaen" panose="010A0502050306030303" pitchFamily="18" charset="0"/>
              </a:rPr>
              <a:t>A=</a:t>
            </a:r>
            <a:r>
              <a:rPr lang="ka-GE" sz="2000" dirty="0" smtClean="0">
                <a:latin typeface="Sylfaen" panose="010A0502050306030303" pitchFamily="18" charset="0"/>
              </a:rPr>
              <a:t>გრიგალისებური დიფუზია</a:t>
            </a:r>
            <a:endParaRPr lang="en-US" sz="2000" dirty="0">
              <a:latin typeface="Sylfaen" panose="010A0502050306030303" pitchFamily="18" charset="0"/>
            </a:endParaRPr>
          </a:p>
          <a:p>
            <a:r>
              <a:rPr lang="en-US" sz="2000" dirty="0" smtClean="0">
                <a:latin typeface="Sylfaen" panose="010A0502050306030303" pitchFamily="18" charset="0"/>
              </a:rPr>
              <a:t>B=</a:t>
            </a:r>
            <a:r>
              <a:rPr lang="ka-GE" sz="2000" dirty="0" smtClean="0">
                <a:latin typeface="Sylfaen" panose="010A0502050306030303" pitchFamily="18" charset="0"/>
              </a:rPr>
              <a:t>დიფუზიის მაჩვენებელი</a:t>
            </a:r>
          </a:p>
          <a:p>
            <a:r>
              <a:rPr lang="en-US" sz="2000" dirty="0" smtClean="0">
                <a:latin typeface="Sylfaen" panose="010A0502050306030303" pitchFamily="18" charset="0"/>
              </a:rPr>
              <a:t>C=</a:t>
            </a:r>
            <a:r>
              <a:rPr lang="ka-GE" sz="2000" dirty="0" smtClean="0">
                <a:latin typeface="Sylfaen" panose="010A0502050306030303" pitchFamily="18" charset="0"/>
              </a:rPr>
              <a:t>წევრის მასის გადატანის წინააღმდეგობა</a:t>
            </a:r>
            <a:endParaRPr lang="en-US" sz="2000" dirty="0">
              <a:latin typeface="Sylfaen" panose="010A0502050306030303" pitchFamily="18" charset="0"/>
            </a:endParaRPr>
          </a:p>
          <a:p>
            <a:r>
              <a:rPr lang="en-US" sz="2000" dirty="0" smtClean="0">
                <a:latin typeface="Sylfaen" panose="010A0502050306030303" pitchFamily="18" charset="0"/>
              </a:rPr>
              <a:t>u=</a:t>
            </a:r>
            <a:r>
              <a:rPr lang="ka-GE" sz="2000" dirty="0" smtClean="0">
                <a:latin typeface="Sylfaen" panose="010A0502050306030303" pitchFamily="18" charset="0"/>
              </a:rPr>
              <a:t>მოძრავი ფაზის სიჩქარეა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6D4D-9604-43AA-92B0-976FCDE06B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96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7">
      <a:dk1>
        <a:srgbClr val="4BACC6"/>
      </a:dk1>
      <a:lt1>
        <a:srgbClr val="1D1B10"/>
      </a:lt1>
      <a:dk2>
        <a:srgbClr val="4BACC6"/>
      </a:dk2>
      <a:lt2>
        <a:srgbClr val="1D1B10"/>
      </a:lt2>
      <a:accent1>
        <a:srgbClr val="4BACC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973</TotalTime>
  <Words>847</Words>
  <Application>Microsoft Office PowerPoint</Application>
  <PresentationFormat>Widescreen</PresentationFormat>
  <Paragraphs>175</Paragraphs>
  <Slides>28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Century Gothic</vt:lpstr>
      <vt:lpstr>Sylfaen</vt:lpstr>
      <vt:lpstr>Sylfaren</vt:lpstr>
      <vt:lpstr>Symbol</vt:lpstr>
      <vt:lpstr>Wingdings</vt:lpstr>
      <vt:lpstr>Wingdings 3</vt:lpstr>
      <vt:lpstr>Ion</vt:lpstr>
      <vt:lpstr>MDLDrawObject Class</vt:lpstr>
      <vt:lpstr>ტერბუტალინის ენანტიომერების დაყოფა კაპილარული ელექტროფორეზის მეთოდით და სელექტორ-სელექტანდის სტრუქტურის გამოკვლევა ბირთვულ-მაგნიტური რეზონანსის მეთოდით</vt:lpstr>
      <vt:lpstr>ტურბეტალინის ნაწარმების მოქმედება</vt:lpstr>
      <vt:lpstr>                              კვლევის ობიექტი</vt:lpstr>
      <vt:lpstr>ქირალობა</vt:lpstr>
      <vt:lpstr>          გამოყენებული მეთოდი</vt:lpstr>
      <vt:lpstr>PowerPoint Presentation</vt:lpstr>
      <vt:lpstr>                           ხელსაწყო</vt:lpstr>
      <vt:lpstr>             მეთოდის უპირატესობა</vt:lpstr>
      <vt:lpstr>მეთოდის უპირატესობის მათემატიკური გამოსახვა</vt:lpstr>
      <vt:lpstr>           ქირალური სელექტორები                                   ციკლოდექსტრინები</vt:lpstr>
      <vt:lpstr>            გამოცნობის მექანიზმი</vt:lpstr>
      <vt:lpstr>ანალიზის პირობები</vt:lpstr>
      <vt:lpstr>ალფა ციკლოდექსტრინი</vt:lpstr>
      <vt:lpstr>ბეტაციკლოდექსტრინი</vt:lpstr>
      <vt:lpstr>                გამა ციკლოდექსტრინი</vt:lpstr>
      <vt:lpstr>2-მეთილ-3,6 დისულფო ბეტა-ციკლოდექსტრინი</vt:lpstr>
      <vt:lpstr>2,3-დიჰიდროქსილ-6-სულფატო ბეტა ციცლოდექსტრინი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კომპლექსის სტრუქტურა</vt:lpstr>
      <vt:lpstr>                              დასკვნა</vt:lpstr>
      <vt:lpstr>PowerPoint Presentation</vt:lpstr>
      <vt:lpstr>            გამოყენებული ლიტერატურა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</dc:creator>
  <cp:lastModifiedBy>Windows User</cp:lastModifiedBy>
  <cp:revision>97</cp:revision>
  <dcterms:created xsi:type="dcterms:W3CDTF">2017-04-22T04:49:48Z</dcterms:created>
  <dcterms:modified xsi:type="dcterms:W3CDTF">2017-07-12T06:24:26Z</dcterms:modified>
</cp:coreProperties>
</file>